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62" r:id="rId3"/>
    <p:sldId id="257" r:id="rId4"/>
    <p:sldId id="258" r:id="rId5"/>
    <p:sldId id="259" r:id="rId6"/>
    <p:sldId id="260" r:id="rId7"/>
    <p:sldId id="261" r:id="rId8"/>
    <p:sldId id="263" r:id="rId9"/>
    <p:sldId id="264" r:id="rId10"/>
    <p:sldId id="265" r:id="rId11"/>
    <p:sldId id="266" r:id="rId12"/>
    <p:sldId id="267" r:id="rId13"/>
    <p:sldId id="268" r:id="rId14"/>
    <p:sldId id="269" r:id="rId15"/>
    <p:sldId id="270" r:id="rId16"/>
    <p:sldId id="271" r:id="rId17"/>
    <p:sldId id="272" r:id="rId18"/>
    <p:sldId id="273" r:id="rId19"/>
    <p:sldId id="274"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392"/>
    <p:restoredTop sz="94668"/>
  </p:normalViewPr>
  <p:slideViewPr>
    <p:cSldViewPr snapToGrid="0" snapToObjects="1">
      <p:cViewPr varScale="1">
        <p:scale>
          <a:sx n="109" d="100"/>
          <a:sy n="109" d="100"/>
        </p:scale>
        <p:origin x="200" y="39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B5F235-6FDC-3E46-90FB-855FA6FC68B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AC6A44B3-57C4-AE4C-AAE4-A04BA6F9D0F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D19D00A-9756-E74E-BC2C-DB73FC55A90B}"/>
              </a:ext>
            </a:extLst>
          </p:cNvPr>
          <p:cNvSpPr>
            <a:spLocks noGrp="1"/>
          </p:cNvSpPr>
          <p:nvPr>
            <p:ph type="dt" sz="half" idx="10"/>
          </p:nvPr>
        </p:nvSpPr>
        <p:spPr/>
        <p:txBody>
          <a:bodyPr/>
          <a:lstStyle/>
          <a:p>
            <a:fld id="{CABAB2C9-1C58-6E47-99CA-2064CF2DD5F3}" type="datetimeFigureOut">
              <a:rPr lang="en-US" smtClean="0"/>
              <a:t>8/18/25</a:t>
            </a:fld>
            <a:endParaRPr lang="en-US"/>
          </a:p>
        </p:txBody>
      </p:sp>
      <p:sp>
        <p:nvSpPr>
          <p:cNvPr id="5" name="Footer Placeholder 4">
            <a:extLst>
              <a:ext uri="{FF2B5EF4-FFF2-40B4-BE49-F238E27FC236}">
                <a16:creationId xmlns:a16="http://schemas.microsoft.com/office/drawing/2014/main" id="{8598C604-E280-384F-AA4E-1A0691EB715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3E9D5CF-1B62-B347-A658-0E50A4B73CE9}"/>
              </a:ext>
            </a:extLst>
          </p:cNvPr>
          <p:cNvSpPr>
            <a:spLocks noGrp="1"/>
          </p:cNvSpPr>
          <p:nvPr>
            <p:ph type="sldNum" sz="quarter" idx="12"/>
          </p:nvPr>
        </p:nvSpPr>
        <p:spPr/>
        <p:txBody>
          <a:bodyPr/>
          <a:lstStyle/>
          <a:p>
            <a:fld id="{20463576-7198-6F49-ACB5-63006DC90565}" type="slidenum">
              <a:rPr lang="en-US" smtClean="0"/>
              <a:t>‹#›</a:t>
            </a:fld>
            <a:endParaRPr lang="en-US"/>
          </a:p>
        </p:txBody>
      </p:sp>
    </p:spTree>
    <p:extLst>
      <p:ext uri="{BB962C8B-B14F-4D97-AF65-F5344CB8AC3E}">
        <p14:creationId xmlns:p14="http://schemas.microsoft.com/office/powerpoint/2010/main" val="25472742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C1439F-29E3-324B-8747-ABF99DD1547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66A3527-75C1-7F49-A23A-D89E76A35C90}"/>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434651F-A376-9C42-B6AC-D3BFD09A2622}"/>
              </a:ext>
            </a:extLst>
          </p:cNvPr>
          <p:cNvSpPr>
            <a:spLocks noGrp="1"/>
          </p:cNvSpPr>
          <p:nvPr>
            <p:ph type="dt" sz="half" idx="10"/>
          </p:nvPr>
        </p:nvSpPr>
        <p:spPr/>
        <p:txBody>
          <a:bodyPr/>
          <a:lstStyle/>
          <a:p>
            <a:fld id="{CABAB2C9-1C58-6E47-99CA-2064CF2DD5F3}" type="datetimeFigureOut">
              <a:rPr lang="en-US" smtClean="0"/>
              <a:t>8/18/25</a:t>
            </a:fld>
            <a:endParaRPr lang="en-US"/>
          </a:p>
        </p:txBody>
      </p:sp>
      <p:sp>
        <p:nvSpPr>
          <p:cNvPr id="5" name="Footer Placeholder 4">
            <a:extLst>
              <a:ext uri="{FF2B5EF4-FFF2-40B4-BE49-F238E27FC236}">
                <a16:creationId xmlns:a16="http://schemas.microsoft.com/office/drawing/2014/main" id="{4F5C6EA7-7F6A-A942-A81B-9B9CBBDE3A2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5982F2D-1DEB-1043-89D4-97F66BC7F0EB}"/>
              </a:ext>
            </a:extLst>
          </p:cNvPr>
          <p:cNvSpPr>
            <a:spLocks noGrp="1"/>
          </p:cNvSpPr>
          <p:nvPr>
            <p:ph type="sldNum" sz="quarter" idx="12"/>
          </p:nvPr>
        </p:nvSpPr>
        <p:spPr/>
        <p:txBody>
          <a:bodyPr/>
          <a:lstStyle/>
          <a:p>
            <a:fld id="{20463576-7198-6F49-ACB5-63006DC90565}" type="slidenum">
              <a:rPr lang="en-US" smtClean="0"/>
              <a:t>‹#›</a:t>
            </a:fld>
            <a:endParaRPr lang="en-US"/>
          </a:p>
        </p:txBody>
      </p:sp>
    </p:spTree>
    <p:extLst>
      <p:ext uri="{BB962C8B-B14F-4D97-AF65-F5344CB8AC3E}">
        <p14:creationId xmlns:p14="http://schemas.microsoft.com/office/powerpoint/2010/main" val="7456472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52E5863-8A61-7742-874C-88FF40277A2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9A63C7C-B4A8-914D-926A-3052F4E7868D}"/>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775052E-D097-7349-B96A-27F0B1F58434}"/>
              </a:ext>
            </a:extLst>
          </p:cNvPr>
          <p:cNvSpPr>
            <a:spLocks noGrp="1"/>
          </p:cNvSpPr>
          <p:nvPr>
            <p:ph type="dt" sz="half" idx="10"/>
          </p:nvPr>
        </p:nvSpPr>
        <p:spPr/>
        <p:txBody>
          <a:bodyPr/>
          <a:lstStyle/>
          <a:p>
            <a:fld id="{CABAB2C9-1C58-6E47-99CA-2064CF2DD5F3}" type="datetimeFigureOut">
              <a:rPr lang="en-US" smtClean="0"/>
              <a:t>8/18/25</a:t>
            </a:fld>
            <a:endParaRPr lang="en-US"/>
          </a:p>
        </p:txBody>
      </p:sp>
      <p:sp>
        <p:nvSpPr>
          <p:cNvPr id="5" name="Footer Placeholder 4">
            <a:extLst>
              <a:ext uri="{FF2B5EF4-FFF2-40B4-BE49-F238E27FC236}">
                <a16:creationId xmlns:a16="http://schemas.microsoft.com/office/drawing/2014/main" id="{A543F202-ADEF-AA44-AF02-23F78BBAF9B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FFE5A3D-54C8-A544-AD1C-5E3A0236DC5F}"/>
              </a:ext>
            </a:extLst>
          </p:cNvPr>
          <p:cNvSpPr>
            <a:spLocks noGrp="1"/>
          </p:cNvSpPr>
          <p:nvPr>
            <p:ph type="sldNum" sz="quarter" idx="12"/>
          </p:nvPr>
        </p:nvSpPr>
        <p:spPr/>
        <p:txBody>
          <a:bodyPr/>
          <a:lstStyle/>
          <a:p>
            <a:fld id="{20463576-7198-6F49-ACB5-63006DC90565}" type="slidenum">
              <a:rPr lang="en-US" smtClean="0"/>
              <a:t>‹#›</a:t>
            </a:fld>
            <a:endParaRPr lang="en-US"/>
          </a:p>
        </p:txBody>
      </p:sp>
    </p:spTree>
    <p:extLst>
      <p:ext uri="{BB962C8B-B14F-4D97-AF65-F5344CB8AC3E}">
        <p14:creationId xmlns:p14="http://schemas.microsoft.com/office/powerpoint/2010/main" val="26088061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A87A22-C50D-8148-9586-BAABF6DDCD2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574A505-31E1-904B-A7D1-9FEAF892FA05}"/>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BF4A234-1DD2-3242-A13D-D136AAF4D941}"/>
              </a:ext>
            </a:extLst>
          </p:cNvPr>
          <p:cNvSpPr>
            <a:spLocks noGrp="1"/>
          </p:cNvSpPr>
          <p:nvPr>
            <p:ph type="dt" sz="half" idx="10"/>
          </p:nvPr>
        </p:nvSpPr>
        <p:spPr/>
        <p:txBody>
          <a:bodyPr/>
          <a:lstStyle/>
          <a:p>
            <a:fld id="{CABAB2C9-1C58-6E47-99CA-2064CF2DD5F3}" type="datetimeFigureOut">
              <a:rPr lang="en-US" smtClean="0"/>
              <a:t>8/18/25</a:t>
            </a:fld>
            <a:endParaRPr lang="en-US"/>
          </a:p>
        </p:txBody>
      </p:sp>
      <p:sp>
        <p:nvSpPr>
          <p:cNvPr id="5" name="Footer Placeholder 4">
            <a:extLst>
              <a:ext uri="{FF2B5EF4-FFF2-40B4-BE49-F238E27FC236}">
                <a16:creationId xmlns:a16="http://schemas.microsoft.com/office/drawing/2014/main" id="{18F16BA2-160A-4A4A-AF43-57ACD8D9727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7936C94-8DAD-BD45-AA32-2F3A00E1F338}"/>
              </a:ext>
            </a:extLst>
          </p:cNvPr>
          <p:cNvSpPr>
            <a:spLocks noGrp="1"/>
          </p:cNvSpPr>
          <p:nvPr>
            <p:ph type="sldNum" sz="quarter" idx="12"/>
          </p:nvPr>
        </p:nvSpPr>
        <p:spPr/>
        <p:txBody>
          <a:bodyPr/>
          <a:lstStyle/>
          <a:p>
            <a:fld id="{20463576-7198-6F49-ACB5-63006DC90565}" type="slidenum">
              <a:rPr lang="en-US" smtClean="0"/>
              <a:t>‹#›</a:t>
            </a:fld>
            <a:endParaRPr lang="en-US"/>
          </a:p>
        </p:txBody>
      </p:sp>
    </p:spTree>
    <p:extLst>
      <p:ext uri="{BB962C8B-B14F-4D97-AF65-F5344CB8AC3E}">
        <p14:creationId xmlns:p14="http://schemas.microsoft.com/office/powerpoint/2010/main" val="33012394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2608E1-6532-D342-B8C1-374747DE4E7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EE180F57-E5FF-4146-AA61-5E1DAED3905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D5E46FE0-F571-244E-8E27-EC86A88ACAC3}"/>
              </a:ext>
            </a:extLst>
          </p:cNvPr>
          <p:cNvSpPr>
            <a:spLocks noGrp="1"/>
          </p:cNvSpPr>
          <p:nvPr>
            <p:ph type="dt" sz="half" idx="10"/>
          </p:nvPr>
        </p:nvSpPr>
        <p:spPr/>
        <p:txBody>
          <a:bodyPr/>
          <a:lstStyle/>
          <a:p>
            <a:fld id="{CABAB2C9-1C58-6E47-99CA-2064CF2DD5F3}" type="datetimeFigureOut">
              <a:rPr lang="en-US" smtClean="0"/>
              <a:t>8/18/25</a:t>
            </a:fld>
            <a:endParaRPr lang="en-US"/>
          </a:p>
        </p:txBody>
      </p:sp>
      <p:sp>
        <p:nvSpPr>
          <p:cNvPr id="5" name="Footer Placeholder 4">
            <a:extLst>
              <a:ext uri="{FF2B5EF4-FFF2-40B4-BE49-F238E27FC236}">
                <a16:creationId xmlns:a16="http://schemas.microsoft.com/office/drawing/2014/main" id="{AA70B660-BE11-9041-BF28-3A7DC860791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5852353-B9E6-D44E-A0F2-006937B55D69}"/>
              </a:ext>
            </a:extLst>
          </p:cNvPr>
          <p:cNvSpPr>
            <a:spLocks noGrp="1"/>
          </p:cNvSpPr>
          <p:nvPr>
            <p:ph type="sldNum" sz="quarter" idx="12"/>
          </p:nvPr>
        </p:nvSpPr>
        <p:spPr/>
        <p:txBody>
          <a:bodyPr/>
          <a:lstStyle/>
          <a:p>
            <a:fld id="{20463576-7198-6F49-ACB5-63006DC90565}" type="slidenum">
              <a:rPr lang="en-US" smtClean="0"/>
              <a:t>‹#›</a:t>
            </a:fld>
            <a:endParaRPr lang="en-US"/>
          </a:p>
        </p:txBody>
      </p:sp>
    </p:spTree>
    <p:extLst>
      <p:ext uri="{BB962C8B-B14F-4D97-AF65-F5344CB8AC3E}">
        <p14:creationId xmlns:p14="http://schemas.microsoft.com/office/powerpoint/2010/main" val="29026616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1B96DB-9269-E84E-A843-9E68C98D526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2A2EB43-C58D-B442-B60C-6F6D48A97F8D}"/>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F523BFF-7BE7-A349-BAE6-15B9A1BD72A2}"/>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8CB0196-9697-944D-AEC2-059D5F4D7FBC}"/>
              </a:ext>
            </a:extLst>
          </p:cNvPr>
          <p:cNvSpPr>
            <a:spLocks noGrp="1"/>
          </p:cNvSpPr>
          <p:nvPr>
            <p:ph type="dt" sz="half" idx="10"/>
          </p:nvPr>
        </p:nvSpPr>
        <p:spPr/>
        <p:txBody>
          <a:bodyPr/>
          <a:lstStyle/>
          <a:p>
            <a:fld id="{CABAB2C9-1C58-6E47-99CA-2064CF2DD5F3}" type="datetimeFigureOut">
              <a:rPr lang="en-US" smtClean="0"/>
              <a:t>8/18/25</a:t>
            </a:fld>
            <a:endParaRPr lang="en-US"/>
          </a:p>
        </p:txBody>
      </p:sp>
      <p:sp>
        <p:nvSpPr>
          <p:cNvPr id="6" name="Footer Placeholder 5">
            <a:extLst>
              <a:ext uri="{FF2B5EF4-FFF2-40B4-BE49-F238E27FC236}">
                <a16:creationId xmlns:a16="http://schemas.microsoft.com/office/drawing/2014/main" id="{90A6D241-8348-6C4E-A3DA-6FC3FE4767D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FC878C1-344F-8744-951A-B7BC5A993F04}"/>
              </a:ext>
            </a:extLst>
          </p:cNvPr>
          <p:cNvSpPr>
            <a:spLocks noGrp="1"/>
          </p:cNvSpPr>
          <p:nvPr>
            <p:ph type="sldNum" sz="quarter" idx="12"/>
          </p:nvPr>
        </p:nvSpPr>
        <p:spPr/>
        <p:txBody>
          <a:bodyPr/>
          <a:lstStyle/>
          <a:p>
            <a:fld id="{20463576-7198-6F49-ACB5-63006DC90565}" type="slidenum">
              <a:rPr lang="en-US" smtClean="0"/>
              <a:t>‹#›</a:t>
            </a:fld>
            <a:endParaRPr lang="en-US"/>
          </a:p>
        </p:txBody>
      </p:sp>
    </p:spTree>
    <p:extLst>
      <p:ext uri="{BB962C8B-B14F-4D97-AF65-F5344CB8AC3E}">
        <p14:creationId xmlns:p14="http://schemas.microsoft.com/office/powerpoint/2010/main" val="29574963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6D4228-DADB-4B4E-82F8-EDF5CA999CF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4BD9D71-D514-D049-A4A0-E6906E6E105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626F0CD5-79D3-3F4B-AF73-0A61DE79EE4B}"/>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2999196-B034-2449-86D4-6B41FC07FB4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EF3DC689-183D-6D46-A0EA-99BEF85B9C5D}"/>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A1A511B-3B4B-DB4D-ACB1-8A781510597C}"/>
              </a:ext>
            </a:extLst>
          </p:cNvPr>
          <p:cNvSpPr>
            <a:spLocks noGrp="1"/>
          </p:cNvSpPr>
          <p:nvPr>
            <p:ph type="dt" sz="half" idx="10"/>
          </p:nvPr>
        </p:nvSpPr>
        <p:spPr/>
        <p:txBody>
          <a:bodyPr/>
          <a:lstStyle/>
          <a:p>
            <a:fld id="{CABAB2C9-1C58-6E47-99CA-2064CF2DD5F3}" type="datetimeFigureOut">
              <a:rPr lang="en-US" smtClean="0"/>
              <a:t>8/18/25</a:t>
            </a:fld>
            <a:endParaRPr lang="en-US"/>
          </a:p>
        </p:txBody>
      </p:sp>
      <p:sp>
        <p:nvSpPr>
          <p:cNvPr id="8" name="Footer Placeholder 7">
            <a:extLst>
              <a:ext uri="{FF2B5EF4-FFF2-40B4-BE49-F238E27FC236}">
                <a16:creationId xmlns:a16="http://schemas.microsoft.com/office/drawing/2014/main" id="{DA00FB59-8672-4547-A5E5-88204284F9F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4FE9CFC-FA3B-BE48-8B76-8058A09C67E2}"/>
              </a:ext>
            </a:extLst>
          </p:cNvPr>
          <p:cNvSpPr>
            <a:spLocks noGrp="1"/>
          </p:cNvSpPr>
          <p:nvPr>
            <p:ph type="sldNum" sz="quarter" idx="12"/>
          </p:nvPr>
        </p:nvSpPr>
        <p:spPr/>
        <p:txBody>
          <a:bodyPr/>
          <a:lstStyle/>
          <a:p>
            <a:fld id="{20463576-7198-6F49-ACB5-63006DC90565}" type="slidenum">
              <a:rPr lang="en-US" smtClean="0"/>
              <a:t>‹#›</a:t>
            </a:fld>
            <a:endParaRPr lang="en-US"/>
          </a:p>
        </p:txBody>
      </p:sp>
    </p:spTree>
    <p:extLst>
      <p:ext uri="{BB962C8B-B14F-4D97-AF65-F5344CB8AC3E}">
        <p14:creationId xmlns:p14="http://schemas.microsoft.com/office/powerpoint/2010/main" val="27882609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D7BFC4-9822-F047-925A-7D362BD9B22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9CBF45C-2041-444F-A00B-51D25438870D}"/>
              </a:ext>
            </a:extLst>
          </p:cNvPr>
          <p:cNvSpPr>
            <a:spLocks noGrp="1"/>
          </p:cNvSpPr>
          <p:nvPr>
            <p:ph type="dt" sz="half" idx="10"/>
          </p:nvPr>
        </p:nvSpPr>
        <p:spPr/>
        <p:txBody>
          <a:bodyPr/>
          <a:lstStyle/>
          <a:p>
            <a:fld id="{CABAB2C9-1C58-6E47-99CA-2064CF2DD5F3}" type="datetimeFigureOut">
              <a:rPr lang="en-US" smtClean="0"/>
              <a:t>8/18/25</a:t>
            </a:fld>
            <a:endParaRPr lang="en-US"/>
          </a:p>
        </p:txBody>
      </p:sp>
      <p:sp>
        <p:nvSpPr>
          <p:cNvPr id="4" name="Footer Placeholder 3">
            <a:extLst>
              <a:ext uri="{FF2B5EF4-FFF2-40B4-BE49-F238E27FC236}">
                <a16:creationId xmlns:a16="http://schemas.microsoft.com/office/drawing/2014/main" id="{D3C851C2-EAA3-C440-818F-EFF3ABD05E6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9A5338F-E981-894F-B134-F438F85D79F2}"/>
              </a:ext>
            </a:extLst>
          </p:cNvPr>
          <p:cNvSpPr>
            <a:spLocks noGrp="1"/>
          </p:cNvSpPr>
          <p:nvPr>
            <p:ph type="sldNum" sz="quarter" idx="12"/>
          </p:nvPr>
        </p:nvSpPr>
        <p:spPr/>
        <p:txBody>
          <a:bodyPr/>
          <a:lstStyle/>
          <a:p>
            <a:fld id="{20463576-7198-6F49-ACB5-63006DC90565}" type="slidenum">
              <a:rPr lang="en-US" smtClean="0"/>
              <a:t>‹#›</a:t>
            </a:fld>
            <a:endParaRPr lang="en-US"/>
          </a:p>
        </p:txBody>
      </p:sp>
    </p:spTree>
    <p:extLst>
      <p:ext uri="{BB962C8B-B14F-4D97-AF65-F5344CB8AC3E}">
        <p14:creationId xmlns:p14="http://schemas.microsoft.com/office/powerpoint/2010/main" val="7502278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223507B-04DE-A143-AD59-63043765F9FD}"/>
              </a:ext>
            </a:extLst>
          </p:cNvPr>
          <p:cNvSpPr>
            <a:spLocks noGrp="1"/>
          </p:cNvSpPr>
          <p:nvPr>
            <p:ph type="dt" sz="half" idx="10"/>
          </p:nvPr>
        </p:nvSpPr>
        <p:spPr/>
        <p:txBody>
          <a:bodyPr/>
          <a:lstStyle/>
          <a:p>
            <a:fld id="{CABAB2C9-1C58-6E47-99CA-2064CF2DD5F3}" type="datetimeFigureOut">
              <a:rPr lang="en-US" smtClean="0"/>
              <a:t>8/18/25</a:t>
            </a:fld>
            <a:endParaRPr lang="en-US"/>
          </a:p>
        </p:txBody>
      </p:sp>
      <p:sp>
        <p:nvSpPr>
          <p:cNvPr id="3" name="Footer Placeholder 2">
            <a:extLst>
              <a:ext uri="{FF2B5EF4-FFF2-40B4-BE49-F238E27FC236}">
                <a16:creationId xmlns:a16="http://schemas.microsoft.com/office/drawing/2014/main" id="{A6D5B2DD-3841-6443-A8E2-FB438CBDE85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0FAB140-C489-F640-A12D-11169EA4AA2B}"/>
              </a:ext>
            </a:extLst>
          </p:cNvPr>
          <p:cNvSpPr>
            <a:spLocks noGrp="1"/>
          </p:cNvSpPr>
          <p:nvPr>
            <p:ph type="sldNum" sz="quarter" idx="12"/>
          </p:nvPr>
        </p:nvSpPr>
        <p:spPr/>
        <p:txBody>
          <a:bodyPr/>
          <a:lstStyle/>
          <a:p>
            <a:fld id="{20463576-7198-6F49-ACB5-63006DC90565}" type="slidenum">
              <a:rPr lang="en-US" smtClean="0"/>
              <a:t>‹#›</a:t>
            </a:fld>
            <a:endParaRPr lang="en-US"/>
          </a:p>
        </p:txBody>
      </p:sp>
    </p:spTree>
    <p:extLst>
      <p:ext uri="{BB962C8B-B14F-4D97-AF65-F5344CB8AC3E}">
        <p14:creationId xmlns:p14="http://schemas.microsoft.com/office/powerpoint/2010/main" val="26822806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6AF9E8-DCC3-A342-8135-39C57E655B9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55E6F5E-28C3-6E4B-BA47-9DEE0A5CC1F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74D38B0-DBEB-0C48-B5E7-A06647B1D65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E8F37217-75FB-CA4C-9005-9BAA429ABF2F}"/>
              </a:ext>
            </a:extLst>
          </p:cNvPr>
          <p:cNvSpPr>
            <a:spLocks noGrp="1"/>
          </p:cNvSpPr>
          <p:nvPr>
            <p:ph type="dt" sz="half" idx="10"/>
          </p:nvPr>
        </p:nvSpPr>
        <p:spPr/>
        <p:txBody>
          <a:bodyPr/>
          <a:lstStyle/>
          <a:p>
            <a:fld id="{CABAB2C9-1C58-6E47-99CA-2064CF2DD5F3}" type="datetimeFigureOut">
              <a:rPr lang="en-US" smtClean="0"/>
              <a:t>8/18/25</a:t>
            </a:fld>
            <a:endParaRPr lang="en-US"/>
          </a:p>
        </p:txBody>
      </p:sp>
      <p:sp>
        <p:nvSpPr>
          <p:cNvPr id="6" name="Footer Placeholder 5">
            <a:extLst>
              <a:ext uri="{FF2B5EF4-FFF2-40B4-BE49-F238E27FC236}">
                <a16:creationId xmlns:a16="http://schemas.microsoft.com/office/drawing/2014/main" id="{BA77F1C3-B58E-B846-AD9A-2AC5D38D17F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D403CF0-713C-424B-8564-DEDD57204A67}"/>
              </a:ext>
            </a:extLst>
          </p:cNvPr>
          <p:cNvSpPr>
            <a:spLocks noGrp="1"/>
          </p:cNvSpPr>
          <p:nvPr>
            <p:ph type="sldNum" sz="quarter" idx="12"/>
          </p:nvPr>
        </p:nvSpPr>
        <p:spPr/>
        <p:txBody>
          <a:bodyPr/>
          <a:lstStyle/>
          <a:p>
            <a:fld id="{20463576-7198-6F49-ACB5-63006DC90565}" type="slidenum">
              <a:rPr lang="en-US" smtClean="0"/>
              <a:t>‹#›</a:t>
            </a:fld>
            <a:endParaRPr lang="en-US"/>
          </a:p>
        </p:txBody>
      </p:sp>
    </p:spTree>
    <p:extLst>
      <p:ext uri="{BB962C8B-B14F-4D97-AF65-F5344CB8AC3E}">
        <p14:creationId xmlns:p14="http://schemas.microsoft.com/office/powerpoint/2010/main" val="40512087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001BDC-733A-1E4A-BAD8-16CE68629E0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85DC2A9-B630-764C-9CEE-DE75D3D7A95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A55F321-FDD7-5C4F-93FA-9925F446359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8A6A0AF0-6F13-4D46-AD3D-920CEA241A14}"/>
              </a:ext>
            </a:extLst>
          </p:cNvPr>
          <p:cNvSpPr>
            <a:spLocks noGrp="1"/>
          </p:cNvSpPr>
          <p:nvPr>
            <p:ph type="dt" sz="half" idx="10"/>
          </p:nvPr>
        </p:nvSpPr>
        <p:spPr/>
        <p:txBody>
          <a:bodyPr/>
          <a:lstStyle/>
          <a:p>
            <a:fld id="{CABAB2C9-1C58-6E47-99CA-2064CF2DD5F3}" type="datetimeFigureOut">
              <a:rPr lang="en-US" smtClean="0"/>
              <a:t>8/18/25</a:t>
            </a:fld>
            <a:endParaRPr lang="en-US"/>
          </a:p>
        </p:txBody>
      </p:sp>
      <p:sp>
        <p:nvSpPr>
          <p:cNvPr id="6" name="Footer Placeholder 5">
            <a:extLst>
              <a:ext uri="{FF2B5EF4-FFF2-40B4-BE49-F238E27FC236}">
                <a16:creationId xmlns:a16="http://schemas.microsoft.com/office/drawing/2014/main" id="{AABC7722-7A1A-1841-A953-9ED079ECB27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0990BCE-E1E6-524B-97CE-3DA8352E492D}"/>
              </a:ext>
            </a:extLst>
          </p:cNvPr>
          <p:cNvSpPr>
            <a:spLocks noGrp="1"/>
          </p:cNvSpPr>
          <p:nvPr>
            <p:ph type="sldNum" sz="quarter" idx="12"/>
          </p:nvPr>
        </p:nvSpPr>
        <p:spPr/>
        <p:txBody>
          <a:bodyPr/>
          <a:lstStyle/>
          <a:p>
            <a:fld id="{20463576-7198-6F49-ACB5-63006DC90565}" type="slidenum">
              <a:rPr lang="en-US" smtClean="0"/>
              <a:t>‹#›</a:t>
            </a:fld>
            <a:endParaRPr lang="en-US"/>
          </a:p>
        </p:txBody>
      </p:sp>
    </p:spTree>
    <p:extLst>
      <p:ext uri="{BB962C8B-B14F-4D97-AF65-F5344CB8AC3E}">
        <p14:creationId xmlns:p14="http://schemas.microsoft.com/office/powerpoint/2010/main" val="5809050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0B4F3FD-4702-264B-A109-0DB10AA5A3E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39FAC3F-854A-F947-995D-B45D0DD2169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295D2CB-C8B1-4C45-93CB-E0350703E4C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ABAB2C9-1C58-6E47-99CA-2064CF2DD5F3}" type="datetimeFigureOut">
              <a:rPr lang="en-US" smtClean="0"/>
              <a:t>8/18/25</a:t>
            </a:fld>
            <a:endParaRPr lang="en-US"/>
          </a:p>
        </p:txBody>
      </p:sp>
      <p:sp>
        <p:nvSpPr>
          <p:cNvPr id="5" name="Footer Placeholder 4">
            <a:extLst>
              <a:ext uri="{FF2B5EF4-FFF2-40B4-BE49-F238E27FC236}">
                <a16:creationId xmlns:a16="http://schemas.microsoft.com/office/drawing/2014/main" id="{38E3F8A5-F6C4-824F-8E8E-9D87FDB1004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B8002914-B1BE-734C-9B00-E98AC7D648C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0463576-7198-6F49-ACB5-63006DC90565}" type="slidenum">
              <a:rPr lang="en-US" smtClean="0"/>
              <a:t>‹#›</a:t>
            </a:fld>
            <a:endParaRPr lang="en-US"/>
          </a:p>
        </p:txBody>
      </p:sp>
    </p:spTree>
    <p:extLst>
      <p:ext uri="{BB962C8B-B14F-4D97-AF65-F5344CB8AC3E}">
        <p14:creationId xmlns:p14="http://schemas.microsoft.com/office/powerpoint/2010/main" val="49036283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8.tiff"/><Relationship Id="rId2" Type="http://schemas.openxmlformats.org/officeDocument/2006/relationships/image" Target="../media/image17.tiff"/><Relationship Id="rId1" Type="http://schemas.openxmlformats.org/officeDocument/2006/relationships/slideLayout" Target="../slideLayouts/slideLayout7.xml"/><Relationship Id="rId6" Type="http://schemas.openxmlformats.org/officeDocument/2006/relationships/image" Target="../media/image21.tiff"/><Relationship Id="rId5" Type="http://schemas.openxmlformats.org/officeDocument/2006/relationships/image" Target="../media/image20.tiff"/><Relationship Id="rId4" Type="http://schemas.openxmlformats.org/officeDocument/2006/relationships/image" Target="../media/image19.tiff"/></Relationships>
</file>

<file path=ppt/slides/_rels/slide12.xml.rels><?xml version="1.0" encoding="UTF-8" standalone="yes"?>
<Relationships xmlns="http://schemas.openxmlformats.org/package/2006/relationships"><Relationship Id="rId3" Type="http://schemas.openxmlformats.org/officeDocument/2006/relationships/image" Target="../media/image22.tiff"/><Relationship Id="rId2" Type="http://schemas.openxmlformats.org/officeDocument/2006/relationships/image" Target="../media/image17.tiff"/><Relationship Id="rId1" Type="http://schemas.openxmlformats.org/officeDocument/2006/relationships/slideLayout" Target="../slideLayouts/slideLayout7.xml"/><Relationship Id="rId6" Type="http://schemas.openxmlformats.org/officeDocument/2006/relationships/image" Target="../media/image25.tiff"/><Relationship Id="rId5" Type="http://schemas.openxmlformats.org/officeDocument/2006/relationships/image" Target="../media/image24.tiff"/><Relationship Id="rId4" Type="http://schemas.openxmlformats.org/officeDocument/2006/relationships/image" Target="../media/image23.tiff"/></Relationships>
</file>

<file path=ppt/slides/_rels/slide13.xml.rels><?xml version="1.0" encoding="UTF-8" standalone="yes"?>
<Relationships xmlns="http://schemas.openxmlformats.org/package/2006/relationships"><Relationship Id="rId3" Type="http://schemas.openxmlformats.org/officeDocument/2006/relationships/image" Target="../media/image27.tiff"/><Relationship Id="rId2" Type="http://schemas.openxmlformats.org/officeDocument/2006/relationships/image" Target="../media/image26.tiff"/><Relationship Id="rId1" Type="http://schemas.openxmlformats.org/officeDocument/2006/relationships/slideLayout" Target="../slideLayouts/slideLayout7.xml"/><Relationship Id="rId5" Type="http://schemas.openxmlformats.org/officeDocument/2006/relationships/image" Target="../media/image29.tiff"/><Relationship Id="rId4" Type="http://schemas.openxmlformats.org/officeDocument/2006/relationships/image" Target="../media/image28.tiff"/></Relationships>
</file>

<file path=ppt/slides/_rels/slide14.xml.rels><?xml version="1.0" encoding="UTF-8" standalone="yes"?>
<Relationships xmlns="http://schemas.openxmlformats.org/package/2006/relationships"><Relationship Id="rId8" Type="http://schemas.openxmlformats.org/officeDocument/2006/relationships/image" Target="../media/image36.tiff"/><Relationship Id="rId13" Type="http://schemas.openxmlformats.org/officeDocument/2006/relationships/image" Target="../media/image41.tiff"/><Relationship Id="rId18" Type="http://schemas.openxmlformats.org/officeDocument/2006/relationships/image" Target="../media/image46.tiff"/><Relationship Id="rId3" Type="http://schemas.openxmlformats.org/officeDocument/2006/relationships/image" Target="../media/image31.tiff"/><Relationship Id="rId7" Type="http://schemas.openxmlformats.org/officeDocument/2006/relationships/image" Target="../media/image35.tiff"/><Relationship Id="rId12" Type="http://schemas.openxmlformats.org/officeDocument/2006/relationships/image" Target="../media/image40.tiff"/><Relationship Id="rId17" Type="http://schemas.openxmlformats.org/officeDocument/2006/relationships/image" Target="../media/image45.tiff"/><Relationship Id="rId2" Type="http://schemas.openxmlformats.org/officeDocument/2006/relationships/image" Target="../media/image30.tiff"/><Relationship Id="rId16" Type="http://schemas.openxmlformats.org/officeDocument/2006/relationships/image" Target="../media/image44.tiff"/><Relationship Id="rId1" Type="http://schemas.openxmlformats.org/officeDocument/2006/relationships/slideLayout" Target="../slideLayouts/slideLayout7.xml"/><Relationship Id="rId6" Type="http://schemas.openxmlformats.org/officeDocument/2006/relationships/image" Target="../media/image34.tiff"/><Relationship Id="rId11" Type="http://schemas.openxmlformats.org/officeDocument/2006/relationships/image" Target="../media/image39.tiff"/><Relationship Id="rId5" Type="http://schemas.openxmlformats.org/officeDocument/2006/relationships/image" Target="../media/image33.tiff"/><Relationship Id="rId15" Type="http://schemas.openxmlformats.org/officeDocument/2006/relationships/image" Target="../media/image43.tiff"/><Relationship Id="rId10" Type="http://schemas.openxmlformats.org/officeDocument/2006/relationships/image" Target="../media/image38.tiff"/><Relationship Id="rId19" Type="http://schemas.openxmlformats.org/officeDocument/2006/relationships/image" Target="../media/image47.tiff"/><Relationship Id="rId4" Type="http://schemas.openxmlformats.org/officeDocument/2006/relationships/image" Target="../media/image32.tiff"/><Relationship Id="rId9" Type="http://schemas.openxmlformats.org/officeDocument/2006/relationships/image" Target="../media/image37.tiff"/><Relationship Id="rId14" Type="http://schemas.openxmlformats.org/officeDocument/2006/relationships/image" Target="../media/image42.tiff"/></Relationships>
</file>

<file path=ppt/slides/_rels/slide15.xml.rels><?xml version="1.0" encoding="UTF-8" standalone="yes"?>
<Relationships xmlns="http://schemas.openxmlformats.org/package/2006/relationships"><Relationship Id="rId3" Type="http://schemas.openxmlformats.org/officeDocument/2006/relationships/image" Target="../media/image49.tiff"/><Relationship Id="rId2" Type="http://schemas.openxmlformats.org/officeDocument/2006/relationships/image" Target="../media/image48.tiff"/><Relationship Id="rId1" Type="http://schemas.openxmlformats.org/officeDocument/2006/relationships/slideLayout" Target="../slideLayouts/slideLayout7.xml"/><Relationship Id="rId4" Type="http://schemas.openxmlformats.org/officeDocument/2006/relationships/image" Target="../media/image50.jpeg"/></Relationships>
</file>

<file path=ppt/slides/_rels/slide16.xml.rels><?xml version="1.0" encoding="UTF-8" standalone="yes"?>
<Relationships xmlns="http://schemas.openxmlformats.org/package/2006/relationships"><Relationship Id="rId3" Type="http://schemas.openxmlformats.org/officeDocument/2006/relationships/image" Target="../media/image52.tiff"/><Relationship Id="rId2" Type="http://schemas.openxmlformats.org/officeDocument/2006/relationships/image" Target="../media/image51.tiff"/><Relationship Id="rId1" Type="http://schemas.openxmlformats.org/officeDocument/2006/relationships/slideLayout" Target="../slideLayouts/slideLayout7.xml"/><Relationship Id="rId5" Type="http://schemas.openxmlformats.org/officeDocument/2006/relationships/image" Target="../media/image54.jpeg"/><Relationship Id="rId4" Type="http://schemas.openxmlformats.org/officeDocument/2006/relationships/image" Target="../media/image53.jpeg"/></Relationships>
</file>

<file path=ppt/slides/_rels/slide17.xml.rels><?xml version="1.0" encoding="UTF-8" standalone="yes"?>
<Relationships xmlns="http://schemas.openxmlformats.org/package/2006/relationships"><Relationship Id="rId2" Type="http://schemas.openxmlformats.org/officeDocument/2006/relationships/image" Target="../media/image55.jp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8.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tiff"/><Relationship Id="rId2" Type="http://schemas.openxmlformats.org/officeDocument/2006/relationships/image" Target="../media/image4.jpeg"/><Relationship Id="rId1" Type="http://schemas.openxmlformats.org/officeDocument/2006/relationships/slideLayout" Target="../slideLayouts/slideLayout7.xml"/><Relationship Id="rId4" Type="http://schemas.openxmlformats.org/officeDocument/2006/relationships/image" Target="../media/image6.tif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8.tiff"/><Relationship Id="rId2" Type="http://schemas.openxmlformats.org/officeDocument/2006/relationships/image" Target="../media/image7.emf"/><Relationship Id="rId1" Type="http://schemas.openxmlformats.org/officeDocument/2006/relationships/slideLayout" Target="../slideLayouts/slideLayout7.xml"/><Relationship Id="rId5" Type="http://schemas.openxmlformats.org/officeDocument/2006/relationships/image" Target="../media/image10.tiff"/><Relationship Id="rId4" Type="http://schemas.openxmlformats.org/officeDocument/2006/relationships/image" Target="../media/image9.tif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3.tiff"/><Relationship Id="rId2" Type="http://schemas.openxmlformats.org/officeDocument/2006/relationships/image" Target="../media/image12.tiff"/><Relationship Id="rId1" Type="http://schemas.openxmlformats.org/officeDocument/2006/relationships/slideLayout" Target="../slideLayouts/slideLayout7.xml"/><Relationship Id="rId4" Type="http://schemas.openxmlformats.org/officeDocument/2006/relationships/image" Target="../media/image14.tiff"/></Relationships>
</file>

<file path=ppt/slides/_rels/slide9.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F6D66CDB-A565-3C47-B749-1DBC77776A6A}"/>
              </a:ext>
            </a:extLst>
          </p:cNvPr>
          <p:cNvPicPr>
            <a:picLocks noChangeAspect="1"/>
          </p:cNvPicPr>
          <p:nvPr/>
        </p:nvPicPr>
        <p:blipFill>
          <a:blip r:embed="rId2"/>
          <a:stretch>
            <a:fillRect/>
          </a:stretch>
        </p:blipFill>
        <p:spPr>
          <a:xfrm>
            <a:off x="0" y="0"/>
            <a:ext cx="12214621" cy="6858000"/>
          </a:xfrm>
          <a:prstGeom prst="rect">
            <a:avLst/>
          </a:prstGeom>
        </p:spPr>
      </p:pic>
    </p:spTree>
    <p:extLst>
      <p:ext uri="{BB962C8B-B14F-4D97-AF65-F5344CB8AC3E}">
        <p14:creationId xmlns:p14="http://schemas.microsoft.com/office/powerpoint/2010/main" val="275047890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A0CCBD-389A-8847-8006-13AB618F27DA}"/>
              </a:ext>
            </a:extLst>
          </p:cNvPr>
          <p:cNvPicPr>
            <a:picLocks noChangeAspect="1"/>
          </p:cNvPicPr>
          <p:nvPr/>
        </p:nvPicPr>
        <p:blipFill>
          <a:blip r:embed="rId2"/>
          <a:stretch>
            <a:fillRect/>
          </a:stretch>
        </p:blipFill>
        <p:spPr>
          <a:xfrm>
            <a:off x="0" y="0"/>
            <a:ext cx="12200810" cy="6858000"/>
          </a:xfrm>
          <a:prstGeom prst="rect">
            <a:avLst/>
          </a:prstGeom>
        </p:spPr>
      </p:pic>
    </p:spTree>
    <p:extLst>
      <p:ext uri="{BB962C8B-B14F-4D97-AF65-F5344CB8AC3E}">
        <p14:creationId xmlns:p14="http://schemas.microsoft.com/office/powerpoint/2010/main" val="6180809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5EF8237-895F-2548-8365-CA2AEB809881}"/>
              </a:ext>
            </a:extLst>
          </p:cNvPr>
          <p:cNvSpPr/>
          <p:nvPr/>
        </p:nvSpPr>
        <p:spPr>
          <a:xfrm>
            <a:off x="0" y="-11879"/>
            <a:ext cx="12192000" cy="831273"/>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C4197AC9-7229-EC40-B18D-E8B945EED69C}"/>
              </a:ext>
            </a:extLst>
          </p:cNvPr>
          <p:cNvSpPr txBox="1"/>
          <p:nvPr/>
        </p:nvSpPr>
        <p:spPr>
          <a:xfrm>
            <a:off x="166254" y="123247"/>
            <a:ext cx="3847606" cy="584775"/>
          </a:xfrm>
          <a:prstGeom prst="rect">
            <a:avLst/>
          </a:prstGeom>
          <a:noFill/>
        </p:spPr>
        <p:txBody>
          <a:bodyPr wrap="square" rtlCol="0">
            <a:spAutoFit/>
          </a:bodyPr>
          <a:lstStyle/>
          <a:p>
            <a:r>
              <a:rPr lang="en-US" sz="3200" dirty="0">
                <a:solidFill>
                  <a:schemeClr val="bg1"/>
                </a:solidFill>
                <a:latin typeface="Playfair Display" pitchFamily="2" charset="77"/>
              </a:rPr>
              <a:t>Shower Enclosures</a:t>
            </a:r>
          </a:p>
        </p:txBody>
      </p:sp>
      <p:sp>
        <p:nvSpPr>
          <p:cNvPr id="4" name="TextBox 3">
            <a:extLst>
              <a:ext uri="{FF2B5EF4-FFF2-40B4-BE49-F238E27FC236}">
                <a16:creationId xmlns:a16="http://schemas.microsoft.com/office/drawing/2014/main" id="{0C60EB02-84ED-D440-A82E-9CDC366939E3}"/>
              </a:ext>
            </a:extLst>
          </p:cNvPr>
          <p:cNvSpPr txBox="1"/>
          <p:nvPr/>
        </p:nvSpPr>
        <p:spPr>
          <a:xfrm>
            <a:off x="1567544" y="1177720"/>
            <a:ext cx="4263240" cy="1415772"/>
          </a:xfrm>
          <a:prstGeom prst="rect">
            <a:avLst/>
          </a:prstGeom>
          <a:noFill/>
        </p:spPr>
        <p:txBody>
          <a:bodyPr wrap="square" rtlCol="0">
            <a:spAutoFit/>
          </a:bodyPr>
          <a:lstStyle/>
          <a:p>
            <a:r>
              <a:rPr lang="en-US" sz="1600" dirty="0">
                <a:latin typeface="Playfair Display" pitchFamily="2" charset="77"/>
              </a:rPr>
              <a:t>CAPITAL</a:t>
            </a:r>
          </a:p>
          <a:p>
            <a:r>
              <a:rPr lang="en-US" sz="1000" dirty="0">
                <a:latin typeface="Open Sans Light" panose="020B0306030504020204" pitchFamily="34" charset="0"/>
                <a:ea typeface="Open Sans Light" panose="020B0306030504020204" pitchFamily="34" charset="0"/>
                <a:cs typeface="Open Sans Light" panose="020B0306030504020204" pitchFamily="34" charset="0"/>
              </a:rPr>
              <a:t>Capital’s linear good looks speak to classic rolling shower door design.</a:t>
            </a:r>
          </a:p>
          <a:p>
            <a:endParaRPr lang="en-US" sz="1000" dirty="0">
              <a:latin typeface="Open Sans Light" panose="020B0306030504020204" pitchFamily="34" charset="0"/>
              <a:ea typeface="Open Sans Light" panose="020B0306030504020204" pitchFamily="34" charset="0"/>
              <a:cs typeface="Open Sans Light" panose="020B0306030504020204" pitchFamily="34" charset="0"/>
            </a:endParaRPr>
          </a:p>
          <a:p>
            <a:r>
              <a:rPr lang="en-US" sz="1000" dirty="0">
                <a:latin typeface="Open Sans Light" panose="020B0306030504020204" pitchFamily="34" charset="0"/>
                <a:ea typeface="Open Sans Light" panose="020B0306030504020204" pitchFamily="34" charset="0"/>
                <a:cs typeface="Open Sans Light" panose="020B0306030504020204" pitchFamily="34" charset="0"/>
              </a:rPr>
              <a:t>As at home in a modern farmhouse as it is in a city dwelling, the Capital’s distinct header is the go-to for those who like substance </a:t>
            </a:r>
          </a:p>
          <a:p>
            <a:r>
              <a:rPr lang="en-US" sz="1000" dirty="0">
                <a:latin typeface="Open Sans Light" panose="020B0306030504020204" pitchFamily="34" charset="0"/>
                <a:ea typeface="Open Sans Light" panose="020B0306030504020204" pitchFamily="34" charset="0"/>
                <a:cs typeface="Open Sans Light" panose="020B0306030504020204" pitchFamily="34" charset="0"/>
              </a:rPr>
              <a:t>to their shower hardware. Add wall jambs or opt for a streamlined jamb-less version. This popular enclosure is ideal for large, multi-unit projects, while it also graces upscale bathroom designs of all genres.</a:t>
            </a:r>
          </a:p>
        </p:txBody>
      </p:sp>
      <p:pic>
        <p:nvPicPr>
          <p:cNvPr id="5" name="Picture 4">
            <a:extLst>
              <a:ext uri="{FF2B5EF4-FFF2-40B4-BE49-F238E27FC236}">
                <a16:creationId xmlns:a16="http://schemas.microsoft.com/office/drawing/2014/main" id="{DBADA866-8B7D-7F45-901B-3B35DF1F414E}"/>
              </a:ext>
            </a:extLst>
          </p:cNvPr>
          <p:cNvPicPr>
            <a:picLocks noChangeAspect="1"/>
          </p:cNvPicPr>
          <p:nvPr/>
        </p:nvPicPr>
        <p:blipFill>
          <a:blip r:embed="rId2"/>
          <a:stretch>
            <a:fillRect/>
          </a:stretch>
        </p:blipFill>
        <p:spPr>
          <a:xfrm>
            <a:off x="237342" y="1260848"/>
            <a:ext cx="1282700" cy="1244600"/>
          </a:xfrm>
          <a:prstGeom prst="rect">
            <a:avLst/>
          </a:prstGeom>
        </p:spPr>
      </p:pic>
      <p:sp>
        <p:nvSpPr>
          <p:cNvPr id="6" name="TextBox 5">
            <a:extLst>
              <a:ext uri="{FF2B5EF4-FFF2-40B4-BE49-F238E27FC236}">
                <a16:creationId xmlns:a16="http://schemas.microsoft.com/office/drawing/2014/main" id="{1223AA35-E6AC-754D-AACD-3FE30E4E4E84}"/>
              </a:ext>
            </a:extLst>
          </p:cNvPr>
          <p:cNvSpPr txBox="1"/>
          <p:nvPr/>
        </p:nvSpPr>
        <p:spPr>
          <a:xfrm>
            <a:off x="7740732" y="1950211"/>
            <a:ext cx="4298867" cy="954107"/>
          </a:xfrm>
          <a:prstGeom prst="rect">
            <a:avLst/>
          </a:prstGeom>
          <a:noFill/>
        </p:spPr>
        <p:txBody>
          <a:bodyPr wrap="square" rtlCol="0">
            <a:spAutoFit/>
          </a:bodyPr>
          <a:lstStyle/>
          <a:p>
            <a:r>
              <a:rPr lang="en-US" sz="1600" dirty="0">
                <a:latin typeface="Playfair Display" pitchFamily="2" charset="77"/>
              </a:rPr>
              <a:t>EMPIRE</a:t>
            </a:r>
          </a:p>
          <a:p>
            <a:r>
              <a:rPr lang="en-US" sz="1000" dirty="0">
                <a:latin typeface="Open Sans Light" panose="020B0306030504020204" pitchFamily="34" charset="0"/>
                <a:ea typeface="Open Sans Light" panose="020B0306030504020204" pitchFamily="34" charset="0"/>
                <a:cs typeface="Open Sans Light" panose="020B0306030504020204" pitchFamily="34" charset="0"/>
              </a:rPr>
              <a:t>Behold Empire, our bold, industrial design take on frameless glass sliding door enclosures. Large rollers offer a heavy duty, weighted look and feel, while the effortlessly smooth glide makes Empire an obvious choice for modern, upscale bathroom inspiration.</a:t>
            </a:r>
          </a:p>
        </p:txBody>
      </p:sp>
      <p:pic>
        <p:nvPicPr>
          <p:cNvPr id="7" name="Picture 6">
            <a:extLst>
              <a:ext uri="{FF2B5EF4-FFF2-40B4-BE49-F238E27FC236}">
                <a16:creationId xmlns:a16="http://schemas.microsoft.com/office/drawing/2014/main" id="{8FAC8959-8E3E-A343-8DE2-E1394DC6D6E3}"/>
              </a:ext>
            </a:extLst>
          </p:cNvPr>
          <p:cNvPicPr>
            <a:picLocks noChangeAspect="1"/>
          </p:cNvPicPr>
          <p:nvPr/>
        </p:nvPicPr>
        <p:blipFill>
          <a:blip r:embed="rId3"/>
          <a:stretch>
            <a:fillRect/>
          </a:stretch>
        </p:blipFill>
        <p:spPr>
          <a:xfrm>
            <a:off x="6485576" y="2051186"/>
            <a:ext cx="1168400" cy="1244600"/>
          </a:xfrm>
          <a:prstGeom prst="rect">
            <a:avLst/>
          </a:prstGeom>
        </p:spPr>
      </p:pic>
      <p:sp>
        <p:nvSpPr>
          <p:cNvPr id="8" name="TextBox 7">
            <a:extLst>
              <a:ext uri="{FF2B5EF4-FFF2-40B4-BE49-F238E27FC236}">
                <a16:creationId xmlns:a16="http://schemas.microsoft.com/office/drawing/2014/main" id="{3A81E697-F965-FF47-AB8B-D336A767EAAD}"/>
              </a:ext>
            </a:extLst>
          </p:cNvPr>
          <p:cNvSpPr txBox="1"/>
          <p:nvPr/>
        </p:nvSpPr>
        <p:spPr>
          <a:xfrm>
            <a:off x="1567544" y="2916193"/>
            <a:ext cx="4263240" cy="1261884"/>
          </a:xfrm>
          <a:prstGeom prst="rect">
            <a:avLst/>
          </a:prstGeom>
          <a:noFill/>
        </p:spPr>
        <p:txBody>
          <a:bodyPr wrap="square" rtlCol="0">
            <a:spAutoFit/>
          </a:bodyPr>
          <a:lstStyle/>
          <a:p>
            <a:r>
              <a:rPr lang="en-US" sz="1600" dirty="0">
                <a:latin typeface="Playfair Display" pitchFamily="2" charset="77"/>
              </a:rPr>
              <a:t>CELESTIAL</a:t>
            </a:r>
          </a:p>
          <a:p>
            <a:r>
              <a:rPr lang="en-US" sz="1000" dirty="0">
                <a:latin typeface="Open Sans Light" panose="020B0306030504020204" pitchFamily="34" charset="0"/>
                <a:ea typeface="Open Sans Light" panose="020B0306030504020204" pitchFamily="34" charset="0"/>
                <a:cs typeface="Open Sans Light" panose="020B0306030504020204" pitchFamily="34" charset="0"/>
              </a:rPr>
              <a:t>The beauty of Celestial lies in its thoughtful engineering.</a:t>
            </a:r>
          </a:p>
          <a:p>
            <a:endParaRPr lang="en-US" sz="1000" dirty="0">
              <a:latin typeface="Open Sans Light" panose="020B0306030504020204" pitchFamily="34" charset="0"/>
              <a:ea typeface="Open Sans Light" panose="020B0306030504020204" pitchFamily="34" charset="0"/>
              <a:cs typeface="Open Sans Light" panose="020B0306030504020204" pitchFamily="34" charset="0"/>
            </a:endParaRPr>
          </a:p>
          <a:p>
            <a:r>
              <a:rPr lang="en-US" sz="1000" dirty="0">
                <a:latin typeface="Open Sans Light" panose="020B0306030504020204" pitchFamily="34" charset="0"/>
                <a:ea typeface="Open Sans Light" panose="020B0306030504020204" pitchFamily="34" charset="0"/>
                <a:cs typeface="Open Sans Light" panose="020B0306030504020204" pitchFamily="34" charset="0"/>
              </a:rPr>
              <a:t>Custom glass panels hover above the rollers and hardware, creating </a:t>
            </a:r>
          </a:p>
          <a:p>
            <a:r>
              <a:rPr lang="en-US" sz="1000" dirty="0">
                <a:latin typeface="Open Sans Light" panose="020B0306030504020204" pitchFamily="34" charset="0"/>
                <a:ea typeface="Open Sans Light" panose="020B0306030504020204" pitchFamily="34" charset="0"/>
                <a:cs typeface="Open Sans Light" panose="020B0306030504020204" pitchFamily="34" charset="0"/>
              </a:rPr>
              <a:t>an airy, suspended effect. As practical as it is lovely, Celestial’s quiet glide and slim-line profile elevate it to a new classic in modern bathroom design.</a:t>
            </a:r>
          </a:p>
        </p:txBody>
      </p:sp>
      <p:sp>
        <p:nvSpPr>
          <p:cNvPr id="9" name="TextBox 8">
            <a:extLst>
              <a:ext uri="{FF2B5EF4-FFF2-40B4-BE49-F238E27FC236}">
                <a16:creationId xmlns:a16="http://schemas.microsoft.com/office/drawing/2014/main" id="{A5FFECB7-6DB3-F748-9BB8-0ED45F2FD70F}"/>
              </a:ext>
            </a:extLst>
          </p:cNvPr>
          <p:cNvSpPr txBox="1"/>
          <p:nvPr/>
        </p:nvSpPr>
        <p:spPr>
          <a:xfrm>
            <a:off x="1593934" y="4654666"/>
            <a:ext cx="4263240" cy="1107996"/>
          </a:xfrm>
          <a:prstGeom prst="rect">
            <a:avLst/>
          </a:prstGeom>
          <a:noFill/>
        </p:spPr>
        <p:txBody>
          <a:bodyPr wrap="square" rtlCol="0">
            <a:spAutoFit/>
          </a:bodyPr>
          <a:lstStyle/>
          <a:p>
            <a:r>
              <a:rPr lang="en-US" sz="1600" dirty="0">
                <a:latin typeface="Playfair Display" pitchFamily="2" charset="77"/>
              </a:rPr>
              <a:t>CLASSIC</a:t>
            </a:r>
          </a:p>
          <a:p>
            <a:r>
              <a:rPr lang="en-US" sz="1000" dirty="0">
                <a:latin typeface="Open Sans Light" panose="020B0306030504020204" pitchFamily="34" charset="0"/>
                <a:ea typeface="Open Sans Light" panose="020B0306030504020204" pitchFamily="34" charset="0"/>
                <a:cs typeface="Open Sans Light" panose="020B0306030504020204" pitchFamily="34" charset="0"/>
              </a:rPr>
              <a:t>The name says it all. HMI’s enduring, consistent, go-to slider “Classic” was built for budgets but is made to last. We’ve reimagined our Classic Series with a Platinum level header, now standard on all configurations. Simple design that has substantial merits when entry level pricing matters &amp; quality counts.</a:t>
            </a:r>
          </a:p>
        </p:txBody>
      </p:sp>
      <p:pic>
        <p:nvPicPr>
          <p:cNvPr id="10" name="Picture 9">
            <a:extLst>
              <a:ext uri="{FF2B5EF4-FFF2-40B4-BE49-F238E27FC236}">
                <a16:creationId xmlns:a16="http://schemas.microsoft.com/office/drawing/2014/main" id="{2C4FDA28-E26D-2F49-8B94-80A514C8D1A1}"/>
              </a:ext>
            </a:extLst>
          </p:cNvPr>
          <p:cNvPicPr>
            <a:picLocks noChangeAspect="1"/>
          </p:cNvPicPr>
          <p:nvPr/>
        </p:nvPicPr>
        <p:blipFill>
          <a:blip r:embed="rId4"/>
          <a:stretch>
            <a:fillRect/>
          </a:stretch>
        </p:blipFill>
        <p:spPr>
          <a:xfrm>
            <a:off x="237342" y="2989904"/>
            <a:ext cx="1282700" cy="1244600"/>
          </a:xfrm>
          <a:prstGeom prst="rect">
            <a:avLst/>
          </a:prstGeom>
        </p:spPr>
      </p:pic>
      <p:pic>
        <p:nvPicPr>
          <p:cNvPr id="11" name="Picture 10">
            <a:extLst>
              <a:ext uri="{FF2B5EF4-FFF2-40B4-BE49-F238E27FC236}">
                <a16:creationId xmlns:a16="http://schemas.microsoft.com/office/drawing/2014/main" id="{0DD7ACC9-EDBC-9A47-9638-90DE55BA1045}"/>
              </a:ext>
            </a:extLst>
          </p:cNvPr>
          <p:cNvPicPr>
            <a:picLocks noChangeAspect="1"/>
          </p:cNvPicPr>
          <p:nvPr/>
        </p:nvPicPr>
        <p:blipFill>
          <a:blip r:embed="rId5"/>
          <a:stretch>
            <a:fillRect/>
          </a:stretch>
        </p:blipFill>
        <p:spPr>
          <a:xfrm>
            <a:off x="237342" y="4740252"/>
            <a:ext cx="1282700" cy="1244600"/>
          </a:xfrm>
          <a:prstGeom prst="rect">
            <a:avLst/>
          </a:prstGeom>
        </p:spPr>
      </p:pic>
      <p:pic>
        <p:nvPicPr>
          <p:cNvPr id="12" name="Picture 11">
            <a:extLst>
              <a:ext uri="{FF2B5EF4-FFF2-40B4-BE49-F238E27FC236}">
                <a16:creationId xmlns:a16="http://schemas.microsoft.com/office/drawing/2014/main" id="{E2977C01-11BA-3E46-96AB-088D489EA7E5}"/>
              </a:ext>
            </a:extLst>
          </p:cNvPr>
          <p:cNvPicPr>
            <a:picLocks noChangeAspect="1"/>
          </p:cNvPicPr>
          <p:nvPr/>
        </p:nvPicPr>
        <p:blipFill>
          <a:blip r:embed="rId6"/>
          <a:stretch>
            <a:fillRect/>
          </a:stretch>
        </p:blipFill>
        <p:spPr>
          <a:xfrm>
            <a:off x="6497782" y="4024550"/>
            <a:ext cx="1219200" cy="1244600"/>
          </a:xfrm>
          <a:prstGeom prst="rect">
            <a:avLst/>
          </a:prstGeom>
        </p:spPr>
      </p:pic>
      <p:sp>
        <p:nvSpPr>
          <p:cNvPr id="13" name="TextBox 12">
            <a:extLst>
              <a:ext uri="{FF2B5EF4-FFF2-40B4-BE49-F238E27FC236}">
                <a16:creationId xmlns:a16="http://schemas.microsoft.com/office/drawing/2014/main" id="{3F9973E1-D957-0F43-89E1-ACC771A17252}"/>
              </a:ext>
            </a:extLst>
          </p:cNvPr>
          <p:cNvSpPr txBox="1"/>
          <p:nvPr/>
        </p:nvSpPr>
        <p:spPr>
          <a:xfrm>
            <a:off x="7786258" y="3925488"/>
            <a:ext cx="4053442" cy="954107"/>
          </a:xfrm>
          <a:prstGeom prst="rect">
            <a:avLst/>
          </a:prstGeom>
          <a:noFill/>
        </p:spPr>
        <p:txBody>
          <a:bodyPr wrap="square" rtlCol="0">
            <a:spAutoFit/>
          </a:bodyPr>
          <a:lstStyle/>
          <a:p>
            <a:r>
              <a:rPr lang="en-US" sz="1600" dirty="0">
                <a:latin typeface="Playfair Display" pitchFamily="2" charset="77"/>
              </a:rPr>
              <a:t>EURO</a:t>
            </a:r>
          </a:p>
          <a:p>
            <a:r>
              <a:rPr lang="en-US" sz="1000" dirty="0">
                <a:latin typeface="Open Sans Light" panose="020B0306030504020204" pitchFamily="34" charset="0"/>
                <a:ea typeface="Open Sans Light" panose="020B0306030504020204" pitchFamily="34" charset="0"/>
                <a:cs typeface="Open Sans Light" panose="020B0306030504020204" pitchFamily="34" charset="0"/>
              </a:rPr>
              <a:t>An HMI classic shower enclosure, Euro is a bypass semi-frameless series known for its reliable quality and unassuming aesthetic. This is sliding shower door design that never ages, anchored by our commitment to quality and value.</a:t>
            </a:r>
          </a:p>
        </p:txBody>
      </p:sp>
    </p:spTree>
    <p:extLst>
      <p:ext uri="{BB962C8B-B14F-4D97-AF65-F5344CB8AC3E}">
        <p14:creationId xmlns:p14="http://schemas.microsoft.com/office/powerpoint/2010/main" val="3665958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1B77FC3-C373-604B-8EC5-A1B0C603234C}"/>
              </a:ext>
            </a:extLst>
          </p:cNvPr>
          <p:cNvSpPr/>
          <p:nvPr/>
        </p:nvSpPr>
        <p:spPr>
          <a:xfrm>
            <a:off x="0" y="-11879"/>
            <a:ext cx="12192000" cy="831273"/>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B5491F33-1EF9-7541-A8C9-D2A278DE309D}"/>
              </a:ext>
            </a:extLst>
          </p:cNvPr>
          <p:cNvSpPr txBox="1"/>
          <p:nvPr/>
        </p:nvSpPr>
        <p:spPr>
          <a:xfrm>
            <a:off x="166254" y="123247"/>
            <a:ext cx="3847606" cy="584775"/>
          </a:xfrm>
          <a:prstGeom prst="rect">
            <a:avLst/>
          </a:prstGeom>
          <a:noFill/>
        </p:spPr>
        <p:txBody>
          <a:bodyPr wrap="square" rtlCol="0">
            <a:spAutoFit/>
          </a:bodyPr>
          <a:lstStyle/>
          <a:p>
            <a:r>
              <a:rPr lang="en-US" sz="3200" dirty="0">
                <a:solidFill>
                  <a:schemeClr val="bg1"/>
                </a:solidFill>
                <a:latin typeface="Playfair Display" pitchFamily="2" charset="77"/>
              </a:rPr>
              <a:t>Shower Enclosures</a:t>
            </a:r>
          </a:p>
        </p:txBody>
      </p:sp>
      <p:sp>
        <p:nvSpPr>
          <p:cNvPr id="4" name="TextBox 3">
            <a:extLst>
              <a:ext uri="{FF2B5EF4-FFF2-40B4-BE49-F238E27FC236}">
                <a16:creationId xmlns:a16="http://schemas.microsoft.com/office/drawing/2014/main" id="{EC0862C2-7A53-8146-A5FF-69E6FBA941CD}"/>
              </a:ext>
            </a:extLst>
          </p:cNvPr>
          <p:cNvSpPr txBox="1"/>
          <p:nvPr/>
        </p:nvSpPr>
        <p:spPr>
          <a:xfrm>
            <a:off x="1567544" y="1177720"/>
            <a:ext cx="4263240" cy="1877437"/>
          </a:xfrm>
          <a:prstGeom prst="rect">
            <a:avLst/>
          </a:prstGeom>
          <a:noFill/>
        </p:spPr>
        <p:txBody>
          <a:bodyPr wrap="square" rtlCol="0">
            <a:spAutoFit/>
          </a:bodyPr>
          <a:lstStyle/>
          <a:p>
            <a:r>
              <a:rPr lang="en-US" sz="1600" dirty="0">
                <a:latin typeface="Playfair Display" pitchFamily="2" charset="77"/>
              </a:rPr>
              <a:t>FRAMELESS</a:t>
            </a:r>
          </a:p>
          <a:p>
            <a:r>
              <a:rPr lang="en-US" sz="1000" dirty="0">
                <a:latin typeface="Open Sans Light" panose="020B0306030504020204" pitchFamily="34" charset="0"/>
                <a:ea typeface="Open Sans Light" panose="020B0306030504020204" pitchFamily="34" charset="0"/>
                <a:cs typeface="Open Sans Light" panose="020B0306030504020204" pitchFamily="34" charset="0"/>
              </a:rPr>
              <a:t>An HMI frameless shower is the gold standard in custom shower design. Virtually limitless in size and layout, creating your sanctuary space means looking at your bathroom through a new lens. With guidance from your glass professional, architect, designer and/or our in-house design &amp; engineering experts, your dream shower is only steps away. Frameless custom showers fit beautifully into new construction projects, but are equally at home in bathroom renovations. Maximize space, open up site lines, honor windows and architectural details by designing for your space, not around it. Its time to imagine your #</a:t>
            </a:r>
            <a:r>
              <a:rPr lang="en-US" sz="1000" dirty="0" err="1">
                <a:latin typeface="Open Sans Light" panose="020B0306030504020204" pitchFamily="34" charset="0"/>
                <a:ea typeface="Open Sans Light" panose="020B0306030504020204" pitchFamily="34" charset="0"/>
                <a:cs typeface="Open Sans Light" panose="020B0306030504020204" pitchFamily="34" charset="0"/>
              </a:rPr>
              <a:t>showerfirst</a:t>
            </a:r>
            <a:r>
              <a:rPr lang="en-US" sz="1000" dirty="0">
                <a:latin typeface="Open Sans Light" panose="020B0306030504020204" pitchFamily="34" charset="0"/>
                <a:ea typeface="Open Sans Light" panose="020B0306030504020204" pitchFamily="34" charset="0"/>
                <a:cs typeface="Open Sans Light" panose="020B0306030504020204" pitchFamily="34" charset="0"/>
              </a:rPr>
              <a:t>.</a:t>
            </a:r>
          </a:p>
        </p:txBody>
      </p:sp>
      <p:sp>
        <p:nvSpPr>
          <p:cNvPr id="6" name="TextBox 5">
            <a:extLst>
              <a:ext uri="{FF2B5EF4-FFF2-40B4-BE49-F238E27FC236}">
                <a16:creationId xmlns:a16="http://schemas.microsoft.com/office/drawing/2014/main" id="{EFA95209-6EC1-AA40-8EEF-2F0583F1FFE2}"/>
              </a:ext>
            </a:extLst>
          </p:cNvPr>
          <p:cNvSpPr txBox="1"/>
          <p:nvPr/>
        </p:nvSpPr>
        <p:spPr>
          <a:xfrm>
            <a:off x="7740732" y="1950211"/>
            <a:ext cx="4298867" cy="1415772"/>
          </a:xfrm>
          <a:prstGeom prst="rect">
            <a:avLst/>
          </a:prstGeom>
          <a:noFill/>
        </p:spPr>
        <p:txBody>
          <a:bodyPr wrap="square" rtlCol="0">
            <a:spAutoFit/>
          </a:bodyPr>
          <a:lstStyle/>
          <a:p>
            <a:r>
              <a:rPr lang="en-US" sz="1600" dirty="0">
                <a:latin typeface="Playfair Display" pitchFamily="2" charset="77"/>
              </a:rPr>
              <a:t>UPTOWN GRAND</a:t>
            </a:r>
          </a:p>
          <a:p>
            <a:r>
              <a:rPr lang="en-US" sz="1000" dirty="0">
                <a:latin typeface="Open Sans Light" panose="020B0306030504020204" pitchFamily="34" charset="0"/>
                <a:ea typeface="Open Sans Light" panose="020B0306030504020204" pitchFamily="34" charset="0"/>
                <a:cs typeface="Open Sans Light" panose="020B0306030504020204" pitchFamily="34" charset="0"/>
              </a:rPr>
              <a:t>Our Uptown collection bridges the worlds of semi-frameless and frameless shower design. Metal wall jambs offer the ease of installation that traditional framed showers are known for, but the clear polycarbonate strike between the door and panel create a near invisible midline. Look to the stylized Uptown Grand for a header-less option. Perfect for bathroom renovations with fiberglass surround showers, Uptown is an upscale, upgrade in semi-frameless swing door design.</a:t>
            </a:r>
          </a:p>
        </p:txBody>
      </p:sp>
      <p:sp>
        <p:nvSpPr>
          <p:cNvPr id="8" name="TextBox 7">
            <a:extLst>
              <a:ext uri="{FF2B5EF4-FFF2-40B4-BE49-F238E27FC236}">
                <a16:creationId xmlns:a16="http://schemas.microsoft.com/office/drawing/2014/main" id="{3391615A-3483-6544-B7B8-48461971B8C5}"/>
              </a:ext>
            </a:extLst>
          </p:cNvPr>
          <p:cNvSpPr txBox="1"/>
          <p:nvPr/>
        </p:nvSpPr>
        <p:spPr>
          <a:xfrm>
            <a:off x="1567544" y="3403081"/>
            <a:ext cx="4263240" cy="1107996"/>
          </a:xfrm>
          <a:prstGeom prst="rect">
            <a:avLst/>
          </a:prstGeom>
          <a:noFill/>
        </p:spPr>
        <p:txBody>
          <a:bodyPr wrap="square" rtlCol="0">
            <a:spAutoFit/>
          </a:bodyPr>
          <a:lstStyle/>
          <a:p>
            <a:r>
              <a:rPr lang="en-US" sz="1600" dirty="0">
                <a:latin typeface="Playfair Display" pitchFamily="2" charset="77"/>
              </a:rPr>
              <a:t>SKYLINE</a:t>
            </a:r>
          </a:p>
          <a:p>
            <a:r>
              <a:rPr lang="en-US" sz="1000" dirty="0">
                <a:latin typeface="Open Sans Light" panose="020B0306030504020204" pitchFamily="34" charset="0"/>
                <a:ea typeface="Open Sans Light" panose="020B0306030504020204" pitchFamily="34" charset="0"/>
                <a:cs typeface="Open Sans Light" panose="020B0306030504020204" pitchFamily="34" charset="0"/>
              </a:rPr>
              <a:t>Clean lines and architectural design are the hallmarks of our Skyline frameless sliding-glass enclosure. Widely acclaimed as the shower design of choice for hotel applications &amp; a favorite of homeowners seeking a minimalist aesthetic. Skyline’s exceptionally smooth-gliding rollers are an understated luxury.</a:t>
            </a:r>
          </a:p>
        </p:txBody>
      </p:sp>
      <p:sp>
        <p:nvSpPr>
          <p:cNvPr id="9" name="TextBox 8">
            <a:extLst>
              <a:ext uri="{FF2B5EF4-FFF2-40B4-BE49-F238E27FC236}">
                <a16:creationId xmlns:a16="http://schemas.microsoft.com/office/drawing/2014/main" id="{A5C24A04-0D66-5E48-8526-9658B482DBDE}"/>
              </a:ext>
            </a:extLst>
          </p:cNvPr>
          <p:cNvSpPr txBox="1"/>
          <p:nvPr/>
        </p:nvSpPr>
        <p:spPr>
          <a:xfrm>
            <a:off x="1593934" y="5141554"/>
            <a:ext cx="4263240" cy="1415772"/>
          </a:xfrm>
          <a:prstGeom prst="rect">
            <a:avLst/>
          </a:prstGeom>
          <a:noFill/>
        </p:spPr>
        <p:txBody>
          <a:bodyPr wrap="square" rtlCol="0">
            <a:spAutoFit/>
          </a:bodyPr>
          <a:lstStyle/>
          <a:p>
            <a:r>
              <a:rPr lang="en-US" sz="1600" dirty="0">
                <a:latin typeface="Playfair Display" pitchFamily="2" charset="77"/>
              </a:rPr>
              <a:t>TRUFIT</a:t>
            </a:r>
          </a:p>
          <a:p>
            <a:r>
              <a:rPr lang="en-US" sz="1000" dirty="0">
                <a:latin typeface="Open Sans Light" panose="020B0306030504020204" pitchFamily="34" charset="0"/>
                <a:ea typeface="Open Sans Light" panose="020B0306030504020204" pitchFamily="34" charset="0"/>
                <a:cs typeface="Open Sans Light" panose="020B0306030504020204" pitchFamily="34" charset="0"/>
              </a:rPr>
              <a:t>When versatility is necessary, look to </a:t>
            </a:r>
            <a:r>
              <a:rPr lang="en-US" sz="1000" dirty="0" err="1">
                <a:latin typeface="Open Sans Light" panose="020B0306030504020204" pitchFamily="34" charset="0"/>
                <a:ea typeface="Open Sans Light" panose="020B0306030504020204" pitchFamily="34" charset="0"/>
                <a:cs typeface="Open Sans Light" panose="020B0306030504020204" pitchFamily="34" charset="0"/>
              </a:rPr>
              <a:t>TruFit</a:t>
            </a:r>
            <a:r>
              <a:rPr lang="en-US" sz="1000" dirty="0">
                <a:latin typeface="Open Sans Light" panose="020B0306030504020204" pitchFamily="34" charset="0"/>
                <a:ea typeface="Open Sans Light" panose="020B0306030504020204" pitchFamily="34" charset="0"/>
                <a:cs typeface="Open Sans Light" panose="020B0306030504020204" pitchFamily="34" charset="0"/>
              </a:rPr>
              <a:t> for a clean, classic solution.</a:t>
            </a:r>
          </a:p>
          <a:p>
            <a:endParaRPr lang="en-US" sz="1000" dirty="0">
              <a:latin typeface="Open Sans Light" panose="020B0306030504020204" pitchFamily="34" charset="0"/>
              <a:ea typeface="Open Sans Light" panose="020B0306030504020204" pitchFamily="34" charset="0"/>
              <a:cs typeface="Open Sans Light" panose="020B0306030504020204" pitchFamily="34" charset="0"/>
            </a:endParaRPr>
          </a:p>
          <a:p>
            <a:r>
              <a:rPr lang="en-US" sz="1000" dirty="0" err="1">
                <a:latin typeface="Open Sans Light" panose="020B0306030504020204" pitchFamily="34" charset="0"/>
                <a:ea typeface="Open Sans Light" panose="020B0306030504020204" pitchFamily="34" charset="0"/>
                <a:cs typeface="Open Sans Light" panose="020B0306030504020204" pitchFamily="34" charset="0"/>
              </a:rPr>
              <a:t>TruFit</a:t>
            </a:r>
            <a:r>
              <a:rPr lang="en-US" sz="1000" dirty="0">
                <a:latin typeface="Open Sans Light" panose="020B0306030504020204" pitchFamily="34" charset="0"/>
                <a:ea typeface="Open Sans Light" panose="020B0306030504020204" pitchFamily="34" charset="0"/>
                <a:cs typeface="Open Sans Light" panose="020B0306030504020204" pitchFamily="34" charset="0"/>
              </a:rPr>
              <a:t> enclosures easily accommodate imperfect vertical surfaces – allowing you to create a contemporary, frameless design that’s made to fit. </a:t>
            </a:r>
            <a:r>
              <a:rPr lang="en-US" sz="1000" dirty="0" err="1">
                <a:latin typeface="Open Sans Light" panose="020B0306030504020204" pitchFamily="34" charset="0"/>
                <a:ea typeface="Open Sans Light" panose="020B0306030504020204" pitchFamily="34" charset="0"/>
                <a:cs typeface="Open Sans Light" panose="020B0306030504020204" pitchFamily="34" charset="0"/>
              </a:rPr>
              <a:t>TruFit</a:t>
            </a:r>
            <a:r>
              <a:rPr lang="en-US" sz="1000" dirty="0">
                <a:latin typeface="Open Sans Light" panose="020B0306030504020204" pitchFamily="34" charset="0"/>
                <a:ea typeface="Open Sans Light" panose="020B0306030504020204" pitchFamily="34" charset="0"/>
                <a:cs typeface="Open Sans Light" panose="020B0306030504020204" pitchFamily="34" charset="0"/>
              </a:rPr>
              <a:t> enclosures can be installed on fiberglass showers, and feature reversible swing doors for ease of installation. </a:t>
            </a:r>
            <a:r>
              <a:rPr lang="en-US" sz="1000" dirty="0" err="1">
                <a:latin typeface="Open Sans Light" panose="020B0306030504020204" pitchFamily="34" charset="0"/>
                <a:ea typeface="Open Sans Light" panose="020B0306030504020204" pitchFamily="34" charset="0"/>
                <a:cs typeface="Open Sans Light" panose="020B0306030504020204" pitchFamily="34" charset="0"/>
              </a:rPr>
              <a:t>TruFit</a:t>
            </a:r>
            <a:r>
              <a:rPr lang="en-US" sz="1000" dirty="0">
                <a:latin typeface="Open Sans Light" panose="020B0306030504020204" pitchFamily="34" charset="0"/>
                <a:ea typeface="Open Sans Light" panose="020B0306030504020204" pitchFamily="34" charset="0"/>
                <a:cs typeface="Open Sans Light" panose="020B0306030504020204" pitchFamily="34" charset="0"/>
              </a:rPr>
              <a:t> is a brilliant go-to for both home bathroom renovations and hospitality retrofit projects.</a:t>
            </a:r>
          </a:p>
        </p:txBody>
      </p:sp>
      <p:sp>
        <p:nvSpPr>
          <p:cNvPr id="13" name="TextBox 12">
            <a:extLst>
              <a:ext uri="{FF2B5EF4-FFF2-40B4-BE49-F238E27FC236}">
                <a16:creationId xmlns:a16="http://schemas.microsoft.com/office/drawing/2014/main" id="{6D6C64E1-1AE7-2946-BE13-C1B88F9DB310}"/>
              </a:ext>
            </a:extLst>
          </p:cNvPr>
          <p:cNvSpPr txBox="1"/>
          <p:nvPr/>
        </p:nvSpPr>
        <p:spPr>
          <a:xfrm>
            <a:off x="7786258" y="3925488"/>
            <a:ext cx="4053442" cy="1569660"/>
          </a:xfrm>
          <a:prstGeom prst="rect">
            <a:avLst/>
          </a:prstGeom>
          <a:noFill/>
        </p:spPr>
        <p:txBody>
          <a:bodyPr wrap="square" rtlCol="0">
            <a:spAutoFit/>
          </a:bodyPr>
          <a:lstStyle/>
          <a:p>
            <a:r>
              <a:rPr lang="en-US" sz="1600" dirty="0">
                <a:latin typeface="Playfair Display" pitchFamily="2" charset="77"/>
              </a:rPr>
              <a:t>VISTA</a:t>
            </a:r>
          </a:p>
          <a:p>
            <a:r>
              <a:rPr lang="en-US" sz="1000" dirty="0">
                <a:latin typeface="Open Sans Light" panose="020B0306030504020204" pitchFamily="34" charset="0"/>
                <a:ea typeface="Open Sans Light" panose="020B0306030504020204" pitchFamily="34" charset="0"/>
                <a:cs typeface="Open Sans Light" panose="020B0306030504020204" pitchFamily="34" charset="0"/>
              </a:rPr>
              <a:t>Once a design trend, mullioned shower doors have proven themselves to be a modern classic.</a:t>
            </a:r>
          </a:p>
          <a:p>
            <a:endParaRPr lang="en-US" sz="1000" dirty="0">
              <a:latin typeface="Open Sans Light" panose="020B0306030504020204" pitchFamily="34" charset="0"/>
              <a:ea typeface="Open Sans Light" panose="020B0306030504020204" pitchFamily="34" charset="0"/>
              <a:cs typeface="Open Sans Light" panose="020B0306030504020204" pitchFamily="34" charset="0"/>
            </a:endParaRPr>
          </a:p>
          <a:p>
            <a:r>
              <a:rPr lang="en-US" sz="1000" dirty="0">
                <a:latin typeface="Open Sans Light" panose="020B0306030504020204" pitchFamily="34" charset="0"/>
                <a:ea typeface="Open Sans Light" panose="020B0306030504020204" pitchFamily="34" charset="0"/>
                <a:cs typeface="Open Sans Light" panose="020B0306030504020204" pitchFamily="34" charset="0"/>
              </a:rPr>
              <a:t>Introducing Vista™ by HMI. Our geometric, grid style patterns are a nod to industrial meets vintage style. Fully custom grid lines are designed for your shower’s unique configuration. HMI Canvas - Digital In-Glass Printing challenges traditional mullion applications with it’s ease of cleaning and anti-microbial properties.</a:t>
            </a:r>
          </a:p>
        </p:txBody>
      </p:sp>
      <p:pic>
        <p:nvPicPr>
          <p:cNvPr id="14" name="Picture 13">
            <a:extLst>
              <a:ext uri="{FF2B5EF4-FFF2-40B4-BE49-F238E27FC236}">
                <a16:creationId xmlns:a16="http://schemas.microsoft.com/office/drawing/2014/main" id="{66A4D989-3A66-504A-B1C4-B9474503BF07}"/>
              </a:ext>
            </a:extLst>
          </p:cNvPr>
          <p:cNvPicPr>
            <a:picLocks noChangeAspect="1"/>
          </p:cNvPicPr>
          <p:nvPr/>
        </p:nvPicPr>
        <p:blipFill>
          <a:blip r:embed="rId2"/>
          <a:stretch>
            <a:fillRect/>
          </a:stretch>
        </p:blipFill>
        <p:spPr>
          <a:xfrm>
            <a:off x="284844" y="1263306"/>
            <a:ext cx="1282700" cy="1244600"/>
          </a:xfrm>
          <a:prstGeom prst="rect">
            <a:avLst/>
          </a:prstGeom>
        </p:spPr>
      </p:pic>
      <p:pic>
        <p:nvPicPr>
          <p:cNvPr id="15" name="Picture 14">
            <a:extLst>
              <a:ext uri="{FF2B5EF4-FFF2-40B4-BE49-F238E27FC236}">
                <a16:creationId xmlns:a16="http://schemas.microsoft.com/office/drawing/2014/main" id="{C0A79BC4-139D-834F-88E9-67F8072466A6}"/>
              </a:ext>
            </a:extLst>
          </p:cNvPr>
          <p:cNvPicPr>
            <a:picLocks noChangeAspect="1"/>
          </p:cNvPicPr>
          <p:nvPr/>
        </p:nvPicPr>
        <p:blipFill>
          <a:blip r:embed="rId3"/>
          <a:stretch>
            <a:fillRect/>
          </a:stretch>
        </p:blipFill>
        <p:spPr>
          <a:xfrm>
            <a:off x="287484" y="3488667"/>
            <a:ext cx="1282700" cy="1244600"/>
          </a:xfrm>
          <a:prstGeom prst="rect">
            <a:avLst/>
          </a:prstGeom>
        </p:spPr>
      </p:pic>
      <p:pic>
        <p:nvPicPr>
          <p:cNvPr id="16" name="Picture 15">
            <a:extLst>
              <a:ext uri="{FF2B5EF4-FFF2-40B4-BE49-F238E27FC236}">
                <a16:creationId xmlns:a16="http://schemas.microsoft.com/office/drawing/2014/main" id="{9D68CB64-9DCB-BD4C-A8D2-FC167D079534}"/>
              </a:ext>
            </a:extLst>
          </p:cNvPr>
          <p:cNvPicPr>
            <a:picLocks noChangeAspect="1"/>
          </p:cNvPicPr>
          <p:nvPr/>
        </p:nvPicPr>
        <p:blipFill>
          <a:blip r:embed="rId4"/>
          <a:stretch>
            <a:fillRect/>
          </a:stretch>
        </p:blipFill>
        <p:spPr>
          <a:xfrm>
            <a:off x="320470" y="5227140"/>
            <a:ext cx="1181100" cy="1231900"/>
          </a:xfrm>
          <a:prstGeom prst="rect">
            <a:avLst/>
          </a:prstGeom>
        </p:spPr>
      </p:pic>
      <p:pic>
        <p:nvPicPr>
          <p:cNvPr id="17" name="Picture 16">
            <a:extLst>
              <a:ext uri="{FF2B5EF4-FFF2-40B4-BE49-F238E27FC236}">
                <a16:creationId xmlns:a16="http://schemas.microsoft.com/office/drawing/2014/main" id="{B9B446FE-EC1C-A04F-8BE3-A1198BED3C8E}"/>
              </a:ext>
            </a:extLst>
          </p:cNvPr>
          <p:cNvPicPr>
            <a:picLocks noChangeAspect="1"/>
          </p:cNvPicPr>
          <p:nvPr/>
        </p:nvPicPr>
        <p:blipFill>
          <a:blip r:embed="rId5"/>
          <a:stretch>
            <a:fillRect/>
          </a:stretch>
        </p:blipFill>
        <p:spPr>
          <a:xfrm>
            <a:off x="6426284" y="2040076"/>
            <a:ext cx="1282700" cy="1244600"/>
          </a:xfrm>
          <a:prstGeom prst="rect">
            <a:avLst/>
          </a:prstGeom>
        </p:spPr>
      </p:pic>
      <p:pic>
        <p:nvPicPr>
          <p:cNvPr id="18" name="Picture 17">
            <a:extLst>
              <a:ext uri="{FF2B5EF4-FFF2-40B4-BE49-F238E27FC236}">
                <a16:creationId xmlns:a16="http://schemas.microsoft.com/office/drawing/2014/main" id="{E03B50DE-668B-8F46-B449-C6E94182A3C6}"/>
              </a:ext>
            </a:extLst>
          </p:cNvPr>
          <p:cNvPicPr>
            <a:picLocks noChangeAspect="1"/>
          </p:cNvPicPr>
          <p:nvPr/>
        </p:nvPicPr>
        <p:blipFill>
          <a:blip r:embed="rId6"/>
          <a:stretch>
            <a:fillRect/>
          </a:stretch>
        </p:blipFill>
        <p:spPr>
          <a:xfrm>
            <a:off x="6508832" y="3989293"/>
            <a:ext cx="1231900" cy="1206500"/>
          </a:xfrm>
          <a:prstGeom prst="rect">
            <a:avLst/>
          </a:prstGeom>
        </p:spPr>
      </p:pic>
    </p:spTree>
    <p:extLst>
      <p:ext uri="{BB962C8B-B14F-4D97-AF65-F5344CB8AC3E}">
        <p14:creationId xmlns:p14="http://schemas.microsoft.com/office/powerpoint/2010/main" val="379144982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F665FB0-B93A-B844-A779-A88A9C1ECD4C}"/>
              </a:ext>
            </a:extLst>
          </p:cNvPr>
          <p:cNvSpPr/>
          <p:nvPr/>
        </p:nvSpPr>
        <p:spPr>
          <a:xfrm>
            <a:off x="0" y="-11879"/>
            <a:ext cx="12192000" cy="831273"/>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21D9C492-5DAF-8345-9178-5C29A518C55F}"/>
              </a:ext>
            </a:extLst>
          </p:cNvPr>
          <p:cNvSpPr txBox="1"/>
          <p:nvPr/>
        </p:nvSpPr>
        <p:spPr>
          <a:xfrm>
            <a:off x="166254" y="123247"/>
            <a:ext cx="3847606" cy="584775"/>
          </a:xfrm>
          <a:prstGeom prst="rect">
            <a:avLst/>
          </a:prstGeom>
          <a:noFill/>
        </p:spPr>
        <p:txBody>
          <a:bodyPr wrap="square" rtlCol="0">
            <a:spAutoFit/>
          </a:bodyPr>
          <a:lstStyle/>
          <a:p>
            <a:r>
              <a:rPr lang="en-US" sz="3200" dirty="0">
                <a:solidFill>
                  <a:schemeClr val="bg1"/>
                </a:solidFill>
                <a:latin typeface="Playfair Display" pitchFamily="2" charset="77"/>
              </a:rPr>
              <a:t>Shower Enclosures</a:t>
            </a:r>
          </a:p>
        </p:txBody>
      </p:sp>
      <p:sp>
        <p:nvSpPr>
          <p:cNvPr id="4" name="TextBox 3">
            <a:extLst>
              <a:ext uri="{FF2B5EF4-FFF2-40B4-BE49-F238E27FC236}">
                <a16:creationId xmlns:a16="http://schemas.microsoft.com/office/drawing/2014/main" id="{03341336-607A-8045-BB40-7BF6B383893D}"/>
              </a:ext>
            </a:extLst>
          </p:cNvPr>
          <p:cNvSpPr txBox="1"/>
          <p:nvPr/>
        </p:nvSpPr>
        <p:spPr>
          <a:xfrm>
            <a:off x="1567544" y="1177720"/>
            <a:ext cx="4263240" cy="1723549"/>
          </a:xfrm>
          <a:prstGeom prst="rect">
            <a:avLst/>
          </a:prstGeom>
          <a:noFill/>
        </p:spPr>
        <p:txBody>
          <a:bodyPr wrap="square" rtlCol="0">
            <a:spAutoFit/>
          </a:bodyPr>
          <a:lstStyle/>
          <a:p>
            <a:r>
              <a:rPr lang="en-US" sz="1600" dirty="0">
                <a:latin typeface="Playfair Display" pitchFamily="2" charset="77"/>
              </a:rPr>
              <a:t>CANVAS</a:t>
            </a:r>
          </a:p>
          <a:p>
            <a:r>
              <a:rPr lang="en-US" sz="1000" dirty="0">
                <a:latin typeface="Open Sans Light" panose="020B0306030504020204" pitchFamily="34" charset="0"/>
                <a:ea typeface="Open Sans Light" panose="020B0306030504020204" pitchFamily="34" charset="0"/>
                <a:cs typeface="Open Sans Light" panose="020B0306030504020204" pitchFamily="34" charset="0"/>
              </a:rPr>
              <a:t>Anything is possible using HMI Canvas. Create works of art with our digital printing technology.</a:t>
            </a:r>
          </a:p>
          <a:p>
            <a:endParaRPr lang="en-US" sz="1000" dirty="0">
              <a:latin typeface="Open Sans Light" panose="020B0306030504020204" pitchFamily="34" charset="0"/>
              <a:ea typeface="Open Sans Light" panose="020B0306030504020204" pitchFamily="34" charset="0"/>
              <a:cs typeface="Open Sans Light" panose="020B0306030504020204" pitchFamily="34" charset="0"/>
            </a:endParaRPr>
          </a:p>
          <a:p>
            <a:r>
              <a:rPr lang="en-US" sz="1000" dirty="0">
                <a:latin typeface="Open Sans Light" panose="020B0306030504020204" pitchFamily="34" charset="0"/>
                <a:ea typeface="Open Sans Light" panose="020B0306030504020204" pitchFamily="34" charset="0"/>
                <a:cs typeface="Open Sans Light" panose="020B0306030504020204" pitchFamily="34" charset="0"/>
              </a:rPr>
              <a:t>In digital printing , microscopic particles of glass combine with ceramic frit inks and fuse to the glass in the tempering ovens. The result? Art becomes one with the glass, creating a scratch and fade resistant new surface. The new darling of interior designers, architects, the hospitality industry and discerning homeowners looking for one of a kind, next level glass products.</a:t>
            </a:r>
          </a:p>
        </p:txBody>
      </p:sp>
      <p:sp>
        <p:nvSpPr>
          <p:cNvPr id="5" name="TextBox 4">
            <a:extLst>
              <a:ext uri="{FF2B5EF4-FFF2-40B4-BE49-F238E27FC236}">
                <a16:creationId xmlns:a16="http://schemas.microsoft.com/office/drawing/2014/main" id="{513DAD59-5326-6941-83DE-7E5EBE29021C}"/>
              </a:ext>
            </a:extLst>
          </p:cNvPr>
          <p:cNvSpPr txBox="1"/>
          <p:nvPr/>
        </p:nvSpPr>
        <p:spPr>
          <a:xfrm>
            <a:off x="1567544" y="3403081"/>
            <a:ext cx="4263240" cy="1107996"/>
          </a:xfrm>
          <a:prstGeom prst="rect">
            <a:avLst/>
          </a:prstGeom>
          <a:noFill/>
        </p:spPr>
        <p:txBody>
          <a:bodyPr wrap="square" rtlCol="0">
            <a:spAutoFit/>
          </a:bodyPr>
          <a:lstStyle/>
          <a:p>
            <a:r>
              <a:rPr lang="en-US" sz="1600" dirty="0">
                <a:latin typeface="Playfair Display" pitchFamily="2" charset="77"/>
              </a:rPr>
              <a:t>PRIVA-TECH</a:t>
            </a:r>
          </a:p>
          <a:p>
            <a:r>
              <a:rPr lang="en-US" sz="1000" dirty="0">
                <a:latin typeface="Open Sans Light" panose="020B0306030504020204" pitchFamily="34" charset="0"/>
                <a:ea typeface="Open Sans Light" panose="020B0306030504020204" pitchFamily="34" charset="0"/>
                <a:cs typeface="Open Sans Light" panose="020B0306030504020204" pitchFamily="34" charset="0"/>
              </a:rPr>
              <a:t>Modesty is now synonymous with custom glass in the modern bathroom! Delight in a spectrum of classic or on-trend colors, choose from crisp print lines or soft fades, play with opacities and more. Your sight lines and privacy areas are fully customizable. Enjoy the merits of a custom glass shower and still own obscurity where it matters. </a:t>
            </a:r>
          </a:p>
        </p:txBody>
      </p:sp>
      <p:pic>
        <p:nvPicPr>
          <p:cNvPr id="6" name="Picture 5">
            <a:extLst>
              <a:ext uri="{FF2B5EF4-FFF2-40B4-BE49-F238E27FC236}">
                <a16:creationId xmlns:a16="http://schemas.microsoft.com/office/drawing/2014/main" id="{12491CE5-2B5F-DC45-A4CA-F85F54981CE0}"/>
              </a:ext>
            </a:extLst>
          </p:cNvPr>
          <p:cNvPicPr>
            <a:picLocks noChangeAspect="1"/>
          </p:cNvPicPr>
          <p:nvPr/>
        </p:nvPicPr>
        <p:blipFill>
          <a:blip r:embed="rId2"/>
          <a:stretch>
            <a:fillRect/>
          </a:stretch>
        </p:blipFill>
        <p:spPr>
          <a:xfrm>
            <a:off x="427844" y="1267584"/>
            <a:ext cx="1092200" cy="1574800"/>
          </a:xfrm>
          <a:prstGeom prst="rect">
            <a:avLst/>
          </a:prstGeom>
        </p:spPr>
      </p:pic>
      <p:pic>
        <p:nvPicPr>
          <p:cNvPr id="7" name="Picture 6">
            <a:extLst>
              <a:ext uri="{FF2B5EF4-FFF2-40B4-BE49-F238E27FC236}">
                <a16:creationId xmlns:a16="http://schemas.microsoft.com/office/drawing/2014/main" id="{A1AE397D-846A-4D4C-A2C9-79CB6240F3F7}"/>
              </a:ext>
            </a:extLst>
          </p:cNvPr>
          <p:cNvPicPr>
            <a:picLocks noChangeAspect="1"/>
          </p:cNvPicPr>
          <p:nvPr/>
        </p:nvPicPr>
        <p:blipFill>
          <a:blip r:embed="rId3"/>
          <a:stretch>
            <a:fillRect/>
          </a:stretch>
        </p:blipFill>
        <p:spPr>
          <a:xfrm>
            <a:off x="427844" y="3503347"/>
            <a:ext cx="1143000" cy="1143000"/>
          </a:xfrm>
          <a:prstGeom prst="rect">
            <a:avLst/>
          </a:prstGeom>
        </p:spPr>
      </p:pic>
      <p:sp>
        <p:nvSpPr>
          <p:cNvPr id="8" name="TextBox 7">
            <a:extLst>
              <a:ext uri="{FF2B5EF4-FFF2-40B4-BE49-F238E27FC236}">
                <a16:creationId xmlns:a16="http://schemas.microsoft.com/office/drawing/2014/main" id="{D3DE0B3F-1484-E545-9AA2-C4C3BC0AD5BE}"/>
              </a:ext>
            </a:extLst>
          </p:cNvPr>
          <p:cNvSpPr txBox="1"/>
          <p:nvPr/>
        </p:nvSpPr>
        <p:spPr>
          <a:xfrm>
            <a:off x="7538853" y="1177720"/>
            <a:ext cx="4263240" cy="1415772"/>
          </a:xfrm>
          <a:prstGeom prst="rect">
            <a:avLst/>
          </a:prstGeom>
          <a:noFill/>
        </p:spPr>
        <p:txBody>
          <a:bodyPr wrap="square" rtlCol="0">
            <a:spAutoFit/>
          </a:bodyPr>
          <a:lstStyle/>
          <a:p>
            <a:r>
              <a:rPr lang="en-US" sz="1600" dirty="0">
                <a:latin typeface="Playfair Display" pitchFamily="2" charset="77"/>
              </a:rPr>
              <a:t>CAST GLASS</a:t>
            </a:r>
          </a:p>
          <a:p>
            <a:r>
              <a:rPr lang="en-US" sz="1000" dirty="0">
                <a:latin typeface="Open Sans Light" panose="020B0306030504020204" pitchFamily="34" charset="0"/>
                <a:ea typeface="Open Sans Light" panose="020B0306030504020204" pitchFamily="34" charset="0"/>
                <a:cs typeface="Open Sans Light" panose="020B0306030504020204" pitchFamily="34" charset="0"/>
              </a:rPr>
              <a:t>Cast glass is an artisanal glass technique in which a piece of smooth glass is kiln-fired onto a mold to create three-dimensional pattern and texture. The result is a multi-sensory work of art that conveys bespoke luxury and elevated design.</a:t>
            </a:r>
          </a:p>
          <a:p>
            <a:endParaRPr lang="en-US" sz="1000" dirty="0">
              <a:latin typeface="Open Sans Light" panose="020B0306030504020204" pitchFamily="34" charset="0"/>
              <a:ea typeface="Open Sans Light" panose="020B0306030504020204" pitchFamily="34" charset="0"/>
              <a:cs typeface="Open Sans Light" panose="020B0306030504020204" pitchFamily="34" charset="0"/>
            </a:endParaRPr>
          </a:p>
          <a:p>
            <a:r>
              <a:rPr lang="en-US" sz="1000" dirty="0">
                <a:latin typeface="Open Sans Light" panose="020B0306030504020204" pitchFamily="34" charset="0"/>
                <a:ea typeface="Open Sans Light" panose="020B0306030504020204" pitchFamily="34" charset="0"/>
                <a:cs typeface="Open Sans Light" panose="020B0306030504020204" pitchFamily="34" charset="0"/>
              </a:rPr>
              <a:t>Offers 11 standard cast options: Affinity, Retro Seedy, Flurry, Rain, Lava, Storm, Leather, Tranquility, Linen, Wisp and Fluted.</a:t>
            </a:r>
          </a:p>
        </p:txBody>
      </p:sp>
      <p:sp>
        <p:nvSpPr>
          <p:cNvPr id="9" name="TextBox 8">
            <a:extLst>
              <a:ext uri="{FF2B5EF4-FFF2-40B4-BE49-F238E27FC236}">
                <a16:creationId xmlns:a16="http://schemas.microsoft.com/office/drawing/2014/main" id="{59474260-2B4E-CE4E-A6DD-B4A3ACA98142}"/>
              </a:ext>
            </a:extLst>
          </p:cNvPr>
          <p:cNvSpPr txBox="1"/>
          <p:nvPr/>
        </p:nvSpPr>
        <p:spPr>
          <a:xfrm>
            <a:off x="7538853" y="3403081"/>
            <a:ext cx="4263240" cy="1569660"/>
          </a:xfrm>
          <a:prstGeom prst="rect">
            <a:avLst/>
          </a:prstGeom>
          <a:noFill/>
        </p:spPr>
        <p:txBody>
          <a:bodyPr wrap="square" rtlCol="0">
            <a:spAutoFit/>
          </a:bodyPr>
          <a:lstStyle/>
          <a:p>
            <a:r>
              <a:rPr lang="en-US" sz="1600" dirty="0">
                <a:latin typeface="Playfair Display" pitchFamily="2" charset="77"/>
              </a:rPr>
              <a:t>PATTERN GLASS</a:t>
            </a:r>
          </a:p>
          <a:p>
            <a:r>
              <a:rPr lang="en-US" sz="1000" dirty="0">
                <a:latin typeface="Open Sans Light" panose="020B0306030504020204" pitchFamily="34" charset="0"/>
                <a:ea typeface="Open Sans Light" panose="020B0306030504020204" pitchFamily="34" charset="0"/>
                <a:cs typeface="Open Sans Light" panose="020B0306030504020204" pitchFamily="34" charset="0"/>
              </a:rPr>
              <a:t>Pattern glass provides a personalized touch and an additional layer of style to a room. Offering obscurity, depth, and visual interest, pattern glass allows you to customize showers, cabinet doors, room dividers and more. Your glass professional and HMI Exclusive Partner has tips on how to choose the perfect pattern glass for your space.</a:t>
            </a:r>
          </a:p>
          <a:p>
            <a:endParaRPr lang="en-US" sz="1000" dirty="0">
              <a:latin typeface="Open Sans Light" panose="020B0306030504020204" pitchFamily="34" charset="0"/>
              <a:ea typeface="Open Sans Light" panose="020B0306030504020204" pitchFamily="34" charset="0"/>
              <a:cs typeface="Open Sans Light" panose="020B0306030504020204" pitchFamily="34" charset="0"/>
            </a:endParaRPr>
          </a:p>
          <a:p>
            <a:r>
              <a:rPr lang="en-US" sz="1000" dirty="0">
                <a:latin typeface="Open Sans Light" panose="020B0306030504020204" pitchFamily="34" charset="0"/>
                <a:ea typeface="Open Sans Light" panose="020B0306030504020204" pitchFamily="34" charset="0"/>
                <a:cs typeface="Open Sans Light" panose="020B0306030504020204" pitchFamily="34" charset="0"/>
              </a:rPr>
              <a:t>Offers 6 standard pattern options: Acid Wash, Grey, </a:t>
            </a:r>
            <a:r>
              <a:rPr lang="en-US" sz="1000" dirty="0" err="1">
                <a:latin typeface="Open Sans Light" panose="020B0306030504020204" pitchFamily="34" charset="0"/>
                <a:ea typeface="Open Sans Light" panose="020B0306030504020204" pitchFamily="34" charset="0"/>
                <a:cs typeface="Open Sans Light" panose="020B0306030504020204" pitchFamily="34" charset="0"/>
              </a:rPr>
              <a:t>Aquatex</a:t>
            </a:r>
            <a:r>
              <a:rPr lang="en-US" sz="1000" dirty="0">
                <a:latin typeface="Open Sans Light" panose="020B0306030504020204" pitchFamily="34" charset="0"/>
                <a:ea typeface="Open Sans Light" panose="020B0306030504020204" pitchFamily="34" charset="0"/>
                <a:cs typeface="Open Sans Light" panose="020B0306030504020204" pitchFamily="34" charset="0"/>
              </a:rPr>
              <a:t>, Rain, Bronze and Obscure</a:t>
            </a:r>
          </a:p>
        </p:txBody>
      </p:sp>
      <p:pic>
        <p:nvPicPr>
          <p:cNvPr id="10" name="Picture 9">
            <a:extLst>
              <a:ext uri="{FF2B5EF4-FFF2-40B4-BE49-F238E27FC236}">
                <a16:creationId xmlns:a16="http://schemas.microsoft.com/office/drawing/2014/main" id="{17A851A5-E7BB-2D40-8C87-69D25AD33059}"/>
              </a:ext>
            </a:extLst>
          </p:cNvPr>
          <p:cNvPicPr>
            <a:picLocks noChangeAspect="1"/>
          </p:cNvPicPr>
          <p:nvPr/>
        </p:nvPicPr>
        <p:blipFill>
          <a:blip r:embed="rId4"/>
          <a:stretch>
            <a:fillRect/>
          </a:stretch>
        </p:blipFill>
        <p:spPr>
          <a:xfrm>
            <a:off x="6322953" y="1267584"/>
            <a:ext cx="1168400" cy="1168400"/>
          </a:xfrm>
          <a:prstGeom prst="rect">
            <a:avLst/>
          </a:prstGeom>
        </p:spPr>
      </p:pic>
      <p:pic>
        <p:nvPicPr>
          <p:cNvPr id="11" name="Picture 10">
            <a:extLst>
              <a:ext uri="{FF2B5EF4-FFF2-40B4-BE49-F238E27FC236}">
                <a16:creationId xmlns:a16="http://schemas.microsoft.com/office/drawing/2014/main" id="{098A13D2-344E-C84B-9518-624DB92D28B5}"/>
              </a:ext>
            </a:extLst>
          </p:cNvPr>
          <p:cNvPicPr>
            <a:picLocks noChangeAspect="1"/>
          </p:cNvPicPr>
          <p:nvPr/>
        </p:nvPicPr>
        <p:blipFill>
          <a:blip r:embed="rId5"/>
          <a:stretch>
            <a:fillRect/>
          </a:stretch>
        </p:blipFill>
        <p:spPr>
          <a:xfrm>
            <a:off x="6322953" y="3503347"/>
            <a:ext cx="1155700" cy="1066800"/>
          </a:xfrm>
          <a:prstGeom prst="rect">
            <a:avLst/>
          </a:prstGeom>
        </p:spPr>
      </p:pic>
    </p:spTree>
    <p:extLst>
      <p:ext uri="{BB962C8B-B14F-4D97-AF65-F5344CB8AC3E}">
        <p14:creationId xmlns:p14="http://schemas.microsoft.com/office/powerpoint/2010/main" val="4178258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12F651E-BB7D-9943-8CE4-84F08F6B5252}"/>
              </a:ext>
            </a:extLst>
          </p:cNvPr>
          <p:cNvSpPr/>
          <p:nvPr/>
        </p:nvSpPr>
        <p:spPr>
          <a:xfrm>
            <a:off x="0" y="-11879"/>
            <a:ext cx="12192000" cy="831273"/>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4B6B1E4F-BD20-6545-9CFB-572F971CF2E4}"/>
              </a:ext>
            </a:extLst>
          </p:cNvPr>
          <p:cNvSpPr txBox="1"/>
          <p:nvPr/>
        </p:nvSpPr>
        <p:spPr>
          <a:xfrm>
            <a:off x="166253" y="123247"/>
            <a:ext cx="4738255" cy="584775"/>
          </a:xfrm>
          <a:prstGeom prst="rect">
            <a:avLst/>
          </a:prstGeom>
          <a:noFill/>
        </p:spPr>
        <p:txBody>
          <a:bodyPr wrap="square" rtlCol="0">
            <a:spAutoFit/>
          </a:bodyPr>
          <a:lstStyle/>
          <a:p>
            <a:r>
              <a:rPr lang="en-US" sz="3200" dirty="0">
                <a:solidFill>
                  <a:schemeClr val="bg1"/>
                </a:solidFill>
                <a:latin typeface="Playfair Display" pitchFamily="2" charset="77"/>
              </a:rPr>
              <a:t>Hardware &amp; Finishes</a:t>
            </a:r>
          </a:p>
        </p:txBody>
      </p:sp>
      <p:sp>
        <p:nvSpPr>
          <p:cNvPr id="4" name="TextBox 3">
            <a:extLst>
              <a:ext uri="{FF2B5EF4-FFF2-40B4-BE49-F238E27FC236}">
                <a16:creationId xmlns:a16="http://schemas.microsoft.com/office/drawing/2014/main" id="{C45ADFA2-1402-5D4E-8AFF-0F1061FA0F8B}"/>
              </a:ext>
            </a:extLst>
          </p:cNvPr>
          <p:cNvSpPr txBox="1"/>
          <p:nvPr/>
        </p:nvSpPr>
        <p:spPr>
          <a:xfrm>
            <a:off x="166253" y="1118343"/>
            <a:ext cx="3740726" cy="1079976"/>
          </a:xfrm>
          <a:prstGeom prst="rect">
            <a:avLst/>
          </a:prstGeom>
          <a:noFill/>
        </p:spPr>
        <p:txBody>
          <a:bodyPr wrap="square" rtlCol="0">
            <a:spAutoFit/>
          </a:bodyPr>
          <a:lstStyle/>
          <a:p>
            <a:pPr>
              <a:lnSpc>
                <a:spcPct val="150000"/>
              </a:lnSpc>
            </a:pPr>
            <a:r>
              <a:rPr lang="en-US" sz="1100" dirty="0">
                <a:latin typeface="Open Sans Light" panose="020B0306030504020204" pitchFamily="34" charset="0"/>
                <a:ea typeface="Open Sans Light" panose="020B0306030504020204" pitchFamily="34" charset="0"/>
                <a:cs typeface="Open Sans Light" panose="020B0306030504020204" pitchFamily="34" charset="0"/>
              </a:rPr>
              <a:t>Since 1946, </a:t>
            </a:r>
            <a:r>
              <a:rPr lang="en-US" sz="1100" dirty="0">
                <a:latin typeface="Playfair Display" pitchFamily="2" charset="77"/>
                <a:ea typeface="Open Sans Light" panose="020B0306030504020204" pitchFamily="34" charset="0"/>
                <a:cs typeface="Open Sans Light" panose="020B0306030504020204" pitchFamily="34" charset="0"/>
              </a:rPr>
              <a:t>HMI</a:t>
            </a:r>
            <a:r>
              <a:rPr lang="en-US" sz="1100" dirty="0">
                <a:latin typeface="Open Sans Light" panose="020B0306030504020204" pitchFamily="34" charset="0"/>
                <a:ea typeface="Open Sans Light" panose="020B0306030504020204" pitchFamily="34" charset="0"/>
                <a:cs typeface="Open Sans Light" panose="020B0306030504020204" pitchFamily="34" charset="0"/>
              </a:rPr>
              <a:t> has consistently striven for </a:t>
            </a:r>
          </a:p>
          <a:p>
            <a:pPr>
              <a:lnSpc>
                <a:spcPct val="150000"/>
              </a:lnSpc>
            </a:pPr>
            <a:r>
              <a:rPr lang="en-US" sz="1100" i="1" dirty="0">
                <a:latin typeface="Playfair Display" pitchFamily="2" charset="77"/>
                <a:ea typeface="Open Sans Light" panose="020B0306030504020204" pitchFamily="34" charset="0"/>
                <a:cs typeface="Open Sans Light" panose="020B0306030504020204" pitchFamily="34" charset="0"/>
              </a:rPr>
              <a:t>technical excellence </a:t>
            </a:r>
            <a:r>
              <a:rPr lang="en-US" sz="1100" dirty="0">
                <a:latin typeface="Open Sans Light" panose="020B0306030504020204" pitchFamily="34" charset="0"/>
                <a:ea typeface="Open Sans Light" panose="020B0306030504020204" pitchFamily="34" charset="0"/>
                <a:cs typeface="Open Sans Light" panose="020B0306030504020204" pitchFamily="34" charset="0"/>
              </a:rPr>
              <a:t>in our products. Our deep </a:t>
            </a:r>
            <a:r>
              <a:rPr lang="en-US" sz="1100" i="1" dirty="0">
                <a:latin typeface="Playfair Display" pitchFamily="2" charset="77"/>
                <a:ea typeface="Open Sans Light" panose="020B0306030504020204" pitchFamily="34" charset="0"/>
                <a:cs typeface="Open Sans Light" panose="020B0306030504020204" pitchFamily="34" charset="0"/>
              </a:rPr>
              <a:t>knowledge</a:t>
            </a:r>
            <a:r>
              <a:rPr lang="en-US" sz="1100" dirty="0">
                <a:latin typeface="Open Sans Light" panose="020B0306030504020204" pitchFamily="34" charset="0"/>
                <a:ea typeface="Open Sans Light" panose="020B0306030504020204" pitchFamily="34" charset="0"/>
                <a:cs typeface="Open Sans Light" panose="020B0306030504020204" pitchFamily="34" charset="0"/>
              </a:rPr>
              <a:t> of shower glass and hardware is evident within our </a:t>
            </a:r>
            <a:r>
              <a:rPr lang="en-US" sz="1100" i="1" dirty="0">
                <a:latin typeface="Playfair Display" pitchFamily="2" charset="77"/>
                <a:ea typeface="Open Sans Light" panose="020B0306030504020204" pitchFamily="34" charset="0"/>
                <a:cs typeface="Open Sans Light" panose="020B0306030504020204" pitchFamily="34" charset="0"/>
              </a:rPr>
              <a:t>collection</a:t>
            </a:r>
            <a:r>
              <a:rPr lang="en-US" sz="1100" dirty="0">
                <a:latin typeface="Open Sans Light" panose="020B0306030504020204" pitchFamily="34" charset="0"/>
                <a:ea typeface="Open Sans Light" panose="020B0306030504020204" pitchFamily="34" charset="0"/>
                <a:cs typeface="Open Sans Light" panose="020B0306030504020204" pitchFamily="34" charset="0"/>
              </a:rPr>
              <a:t> of </a:t>
            </a:r>
            <a:r>
              <a:rPr lang="en-US" sz="1100" i="1" dirty="0">
                <a:latin typeface="Playfair Display" pitchFamily="2" charset="77"/>
                <a:ea typeface="Open Sans Light" panose="020B0306030504020204" pitchFamily="34" charset="0"/>
                <a:cs typeface="Open Sans Light" panose="020B0306030504020204" pitchFamily="34" charset="0"/>
              </a:rPr>
              <a:t>products that last.</a:t>
            </a:r>
            <a:r>
              <a:rPr lang="en-US" sz="1100" dirty="0">
                <a:latin typeface="Open Sans Light" panose="020B0306030504020204" pitchFamily="34" charset="0"/>
                <a:ea typeface="Open Sans Light" panose="020B0306030504020204" pitchFamily="34" charset="0"/>
                <a:cs typeface="Open Sans Light" panose="020B0306030504020204" pitchFamily="34" charset="0"/>
              </a:rPr>
              <a:t> </a:t>
            </a:r>
          </a:p>
        </p:txBody>
      </p:sp>
      <p:pic>
        <p:nvPicPr>
          <p:cNvPr id="5" name="Picture 4">
            <a:extLst>
              <a:ext uri="{FF2B5EF4-FFF2-40B4-BE49-F238E27FC236}">
                <a16:creationId xmlns:a16="http://schemas.microsoft.com/office/drawing/2014/main" id="{61846BD4-CEFE-4741-8D81-367F3484969E}"/>
              </a:ext>
            </a:extLst>
          </p:cNvPr>
          <p:cNvPicPr>
            <a:picLocks noChangeAspect="1"/>
          </p:cNvPicPr>
          <p:nvPr/>
        </p:nvPicPr>
        <p:blipFill>
          <a:blip r:embed="rId2"/>
          <a:stretch>
            <a:fillRect/>
          </a:stretch>
        </p:blipFill>
        <p:spPr>
          <a:xfrm>
            <a:off x="2319070" y="2497268"/>
            <a:ext cx="1663700" cy="1892300"/>
          </a:xfrm>
          <a:prstGeom prst="rect">
            <a:avLst/>
          </a:prstGeom>
        </p:spPr>
      </p:pic>
      <p:pic>
        <p:nvPicPr>
          <p:cNvPr id="6" name="Picture 5">
            <a:extLst>
              <a:ext uri="{FF2B5EF4-FFF2-40B4-BE49-F238E27FC236}">
                <a16:creationId xmlns:a16="http://schemas.microsoft.com/office/drawing/2014/main" id="{B2B3E895-ABD0-C14D-BE6A-E878A0C13C50}"/>
              </a:ext>
            </a:extLst>
          </p:cNvPr>
          <p:cNvPicPr>
            <a:picLocks noChangeAspect="1"/>
          </p:cNvPicPr>
          <p:nvPr/>
        </p:nvPicPr>
        <p:blipFill>
          <a:blip r:embed="rId3"/>
          <a:stretch>
            <a:fillRect/>
          </a:stretch>
        </p:blipFill>
        <p:spPr>
          <a:xfrm>
            <a:off x="4145974" y="2979868"/>
            <a:ext cx="1905000" cy="1409700"/>
          </a:xfrm>
          <a:prstGeom prst="rect">
            <a:avLst/>
          </a:prstGeom>
        </p:spPr>
      </p:pic>
      <p:pic>
        <p:nvPicPr>
          <p:cNvPr id="7" name="Picture 6">
            <a:extLst>
              <a:ext uri="{FF2B5EF4-FFF2-40B4-BE49-F238E27FC236}">
                <a16:creationId xmlns:a16="http://schemas.microsoft.com/office/drawing/2014/main" id="{57B8B184-48B4-624A-A95E-BB32A806314D}"/>
              </a:ext>
            </a:extLst>
          </p:cNvPr>
          <p:cNvPicPr>
            <a:picLocks noChangeAspect="1"/>
          </p:cNvPicPr>
          <p:nvPr/>
        </p:nvPicPr>
        <p:blipFill>
          <a:blip r:embed="rId4"/>
          <a:stretch>
            <a:fillRect/>
          </a:stretch>
        </p:blipFill>
        <p:spPr>
          <a:xfrm>
            <a:off x="6756813" y="1227268"/>
            <a:ext cx="1409700" cy="1752600"/>
          </a:xfrm>
          <a:prstGeom prst="rect">
            <a:avLst/>
          </a:prstGeom>
        </p:spPr>
      </p:pic>
      <p:pic>
        <p:nvPicPr>
          <p:cNvPr id="9" name="Picture 8">
            <a:extLst>
              <a:ext uri="{FF2B5EF4-FFF2-40B4-BE49-F238E27FC236}">
                <a16:creationId xmlns:a16="http://schemas.microsoft.com/office/drawing/2014/main" id="{1519A8B2-76A2-5A4B-9151-56A2DAB523C9}"/>
              </a:ext>
            </a:extLst>
          </p:cNvPr>
          <p:cNvPicPr>
            <a:picLocks noChangeAspect="1"/>
          </p:cNvPicPr>
          <p:nvPr/>
        </p:nvPicPr>
        <p:blipFill>
          <a:blip r:embed="rId5"/>
          <a:stretch>
            <a:fillRect/>
          </a:stretch>
        </p:blipFill>
        <p:spPr>
          <a:xfrm>
            <a:off x="8166513" y="1118343"/>
            <a:ext cx="1257300" cy="1193800"/>
          </a:xfrm>
          <a:prstGeom prst="rect">
            <a:avLst/>
          </a:prstGeom>
        </p:spPr>
      </p:pic>
      <p:pic>
        <p:nvPicPr>
          <p:cNvPr id="10" name="Picture 9">
            <a:extLst>
              <a:ext uri="{FF2B5EF4-FFF2-40B4-BE49-F238E27FC236}">
                <a16:creationId xmlns:a16="http://schemas.microsoft.com/office/drawing/2014/main" id="{11298AD9-1FFE-5D4D-BF7C-B621A0768996}"/>
              </a:ext>
            </a:extLst>
          </p:cNvPr>
          <p:cNvPicPr>
            <a:picLocks noChangeAspect="1"/>
          </p:cNvPicPr>
          <p:nvPr/>
        </p:nvPicPr>
        <p:blipFill>
          <a:blip r:embed="rId6"/>
          <a:stretch>
            <a:fillRect/>
          </a:stretch>
        </p:blipFill>
        <p:spPr>
          <a:xfrm>
            <a:off x="7963313" y="2313617"/>
            <a:ext cx="1460500" cy="812800"/>
          </a:xfrm>
          <a:prstGeom prst="rect">
            <a:avLst/>
          </a:prstGeom>
        </p:spPr>
      </p:pic>
      <p:pic>
        <p:nvPicPr>
          <p:cNvPr id="11" name="Picture 10">
            <a:extLst>
              <a:ext uri="{FF2B5EF4-FFF2-40B4-BE49-F238E27FC236}">
                <a16:creationId xmlns:a16="http://schemas.microsoft.com/office/drawing/2014/main" id="{3B440BDC-D38E-0942-8E49-EFF544B3B605}"/>
              </a:ext>
            </a:extLst>
          </p:cNvPr>
          <p:cNvPicPr>
            <a:picLocks noChangeAspect="1"/>
          </p:cNvPicPr>
          <p:nvPr/>
        </p:nvPicPr>
        <p:blipFill>
          <a:blip r:embed="rId7"/>
          <a:stretch>
            <a:fillRect/>
          </a:stretch>
        </p:blipFill>
        <p:spPr>
          <a:xfrm>
            <a:off x="7207745" y="3310068"/>
            <a:ext cx="1054100" cy="749300"/>
          </a:xfrm>
          <a:prstGeom prst="rect">
            <a:avLst/>
          </a:prstGeom>
        </p:spPr>
      </p:pic>
      <p:pic>
        <p:nvPicPr>
          <p:cNvPr id="12" name="Picture 11">
            <a:extLst>
              <a:ext uri="{FF2B5EF4-FFF2-40B4-BE49-F238E27FC236}">
                <a16:creationId xmlns:a16="http://schemas.microsoft.com/office/drawing/2014/main" id="{02B05CBB-05C9-C84E-BA22-034BDB0AC44E}"/>
              </a:ext>
            </a:extLst>
          </p:cNvPr>
          <p:cNvPicPr>
            <a:picLocks noChangeAspect="1"/>
          </p:cNvPicPr>
          <p:nvPr/>
        </p:nvPicPr>
        <p:blipFill>
          <a:blip r:embed="rId8"/>
          <a:stretch>
            <a:fillRect/>
          </a:stretch>
        </p:blipFill>
        <p:spPr>
          <a:xfrm>
            <a:off x="8261845" y="3310068"/>
            <a:ext cx="1384300" cy="1384300"/>
          </a:xfrm>
          <a:prstGeom prst="rect">
            <a:avLst/>
          </a:prstGeom>
        </p:spPr>
      </p:pic>
      <p:pic>
        <p:nvPicPr>
          <p:cNvPr id="13" name="Picture 12">
            <a:extLst>
              <a:ext uri="{FF2B5EF4-FFF2-40B4-BE49-F238E27FC236}">
                <a16:creationId xmlns:a16="http://schemas.microsoft.com/office/drawing/2014/main" id="{AE714C29-B0A4-4A44-9CAB-0409D2091AFD}"/>
              </a:ext>
            </a:extLst>
          </p:cNvPr>
          <p:cNvPicPr>
            <a:picLocks noChangeAspect="1"/>
          </p:cNvPicPr>
          <p:nvPr/>
        </p:nvPicPr>
        <p:blipFill>
          <a:blip r:embed="rId9"/>
          <a:stretch>
            <a:fillRect/>
          </a:stretch>
        </p:blipFill>
        <p:spPr>
          <a:xfrm>
            <a:off x="9468345" y="2060308"/>
            <a:ext cx="774700" cy="1447800"/>
          </a:xfrm>
          <a:prstGeom prst="rect">
            <a:avLst/>
          </a:prstGeom>
        </p:spPr>
      </p:pic>
      <p:pic>
        <p:nvPicPr>
          <p:cNvPr id="14" name="Picture 13">
            <a:extLst>
              <a:ext uri="{FF2B5EF4-FFF2-40B4-BE49-F238E27FC236}">
                <a16:creationId xmlns:a16="http://schemas.microsoft.com/office/drawing/2014/main" id="{737606C3-AE34-2641-9BE8-614F894D2ED0}"/>
              </a:ext>
            </a:extLst>
          </p:cNvPr>
          <p:cNvPicPr>
            <a:picLocks noChangeAspect="1"/>
          </p:cNvPicPr>
          <p:nvPr/>
        </p:nvPicPr>
        <p:blipFill>
          <a:blip r:embed="rId10"/>
          <a:stretch>
            <a:fillRect/>
          </a:stretch>
        </p:blipFill>
        <p:spPr>
          <a:xfrm>
            <a:off x="10287577" y="2865568"/>
            <a:ext cx="711200" cy="1524000"/>
          </a:xfrm>
          <a:prstGeom prst="rect">
            <a:avLst/>
          </a:prstGeom>
        </p:spPr>
      </p:pic>
      <p:pic>
        <p:nvPicPr>
          <p:cNvPr id="15" name="Picture 14">
            <a:extLst>
              <a:ext uri="{FF2B5EF4-FFF2-40B4-BE49-F238E27FC236}">
                <a16:creationId xmlns:a16="http://schemas.microsoft.com/office/drawing/2014/main" id="{19943CFD-E6D9-E54B-9A07-655D64F9DE5C}"/>
              </a:ext>
            </a:extLst>
          </p:cNvPr>
          <p:cNvPicPr>
            <a:picLocks noChangeAspect="1"/>
          </p:cNvPicPr>
          <p:nvPr/>
        </p:nvPicPr>
        <p:blipFill>
          <a:blip r:embed="rId11"/>
          <a:stretch>
            <a:fillRect/>
          </a:stretch>
        </p:blipFill>
        <p:spPr>
          <a:xfrm>
            <a:off x="9855695" y="1255355"/>
            <a:ext cx="1016000" cy="622300"/>
          </a:xfrm>
          <a:prstGeom prst="rect">
            <a:avLst/>
          </a:prstGeom>
        </p:spPr>
      </p:pic>
      <p:sp>
        <p:nvSpPr>
          <p:cNvPr id="16" name="Rectangle 15">
            <a:extLst>
              <a:ext uri="{FF2B5EF4-FFF2-40B4-BE49-F238E27FC236}">
                <a16:creationId xmlns:a16="http://schemas.microsoft.com/office/drawing/2014/main" id="{7DEA54A7-6E45-E74B-BE99-6C88945F9587}"/>
              </a:ext>
            </a:extLst>
          </p:cNvPr>
          <p:cNvSpPr/>
          <p:nvPr/>
        </p:nvSpPr>
        <p:spPr>
          <a:xfrm>
            <a:off x="948045" y="4915362"/>
            <a:ext cx="10487893" cy="152038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371B31E4-B0E7-AB49-9582-2E42BFCA3416}"/>
              </a:ext>
            </a:extLst>
          </p:cNvPr>
          <p:cNvSpPr txBox="1"/>
          <p:nvPr/>
        </p:nvSpPr>
        <p:spPr>
          <a:xfrm>
            <a:off x="1043048" y="4943638"/>
            <a:ext cx="4738255" cy="523220"/>
          </a:xfrm>
          <a:prstGeom prst="rect">
            <a:avLst/>
          </a:prstGeom>
          <a:noFill/>
        </p:spPr>
        <p:txBody>
          <a:bodyPr wrap="square" rtlCol="0">
            <a:spAutoFit/>
          </a:bodyPr>
          <a:lstStyle/>
          <a:p>
            <a:r>
              <a:rPr lang="en-US" sz="2800" dirty="0">
                <a:solidFill>
                  <a:schemeClr val="bg1"/>
                </a:solidFill>
                <a:latin typeface="Playfair Display" pitchFamily="2" charset="77"/>
              </a:rPr>
              <a:t>Hardware Finishes</a:t>
            </a:r>
          </a:p>
        </p:txBody>
      </p:sp>
      <p:sp>
        <p:nvSpPr>
          <p:cNvPr id="18" name="Triangle 17">
            <a:extLst>
              <a:ext uri="{FF2B5EF4-FFF2-40B4-BE49-F238E27FC236}">
                <a16:creationId xmlns:a16="http://schemas.microsoft.com/office/drawing/2014/main" id="{E5AE8D3D-E623-974D-A37D-B2613D260590}"/>
              </a:ext>
            </a:extLst>
          </p:cNvPr>
          <p:cNvSpPr/>
          <p:nvPr/>
        </p:nvSpPr>
        <p:spPr>
          <a:xfrm rot="5400000">
            <a:off x="354277" y="5129287"/>
            <a:ext cx="581892" cy="510639"/>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9" name="Group 38">
            <a:extLst>
              <a:ext uri="{FF2B5EF4-FFF2-40B4-BE49-F238E27FC236}">
                <a16:creationId xmlns:a16="http://schemas.microsoft.com/office/drawing/2014/main" id="{FC5380FF-7320-174C-8198-3CE0438AEEDC}"/>
              </a:ext>
            </a:extLst>
          </p:cNvPr>
          <p:cNvGrpSpPr/>
          <p:nvPr/>
        </p:nvGrpSpPr>
        <p:grpSpPr>
          <a:xfrm>
            <a:off x="4452227" y="5089549"/>
            <a:ext cx="6763387" cy="1233101"/>
            <a:chOff x="4452227" y="5089549"/>
            <a:chExt cx="6763387" cy="1233101"/>
          </a:xfrm>
        </p:grpSpPr>
        <p:pic>
          <p:nvPicPr>
            <p:cNvPr id="21" name="Picture 20">
              <a:extLst>
                <a:ext uri="{FF2B5EF4-FFF2-40B4-BE49-F238E27FC236}">
                  <a16:creationId xmlns:a16="http://schemas.microsoft.com/office/drawing/2014/main" id="{21768D54-B6C3-0242-9916-4A601B7637BE}"/>
                </a:ext>
              </a:extLst>
            </p:cNvPr>
            <p:cNvPicPr>
              <a:picLocks noChangeAspect="1"/>
            </p:cNvPicPr>
            <p:nvPr/>
          </p:nvPicPr>
          <p:blipFill>
            <a:blip r:embed="rId12">
              <a:alphaModFix/>
            </a:blip>
            <a:stretch>
              <a:fillRect/>
            </a:stretch>
          </p:blipFill>
          <p:spPr>
            <a:xfrm>
              <a:off x="4523746" y="5097553"/>
              <a:ext cx="715415" cy="715415"/>
            </a:xfrm>
            <a:prstGeom prst="diamond">
              <a:avLst/>
            </a:prstGeom>
          </p:spPr>
        </p:pic>
        <p:pic>
          <p:nvPicPr>
            <p:cNvPr id="22" name="Picture 21">
              <a:extLst>
                <a:ext uri="{FF2B5EF4-FFF2-40B4-BE49-F238E27FC236}">
                  <a16:creationId xmlns:a16="http://schemas.microsoft.com/office/drawing/2014/main" id="{49186EBC-FCCC-C947-88B6-82D9F468E6BD}"/>
                </a:ext>
              </a:extLst>
            </p:cNvPr>
            <p:cNvPicPr>
              <a:picLocks noChangeAspect="1"/>
            </p:cNvPicPr>
            <p:nvPr/>
          </p:nvPicPr>
          <p:blipFill>
            <a:blip r:embed="rId13"/>
            <a:stretch>
              <a:fillRect/>
            </a:stretch>
          </p:blipFill>
          <p:spPr>
            <a:xfrm>
              <a:off x="5339751" y="5097553"/>
              <a:ext cx="749482" cy="715415"/>
            </a:xfrm>
            <a:prstGeom prst="diamond">
              <a:avLst/>
            </a:prstGeom>
          </p:spPr>
        </p:pic>
        <p:pic>
          <p:nvPicPr>
            <p:cNvPr id="24" name="Picture 23">
              <a:extLst>
                <a:ext uri="{FF2B5EF4-FFF2-40B4-BE49-F238E27FC236}">
                  <a16:creationId xmlns:a16="http://schemas.microsoft.com/office/drawing/2014/main" id="{56A20E29-4991-CF44-9459-29687ADDA3BC}"/>
                </a:ext>
              </a:extLst>
            </p:cNvPr>
            <p:cNvPicPr>
              <a:picLocks noChangeAspect="1"/>
            </p:cNvPicPr>
            <p:nvPr/>
          </p:nvPicPr>
          <p:blipFill>
            <a:blip r:embed="rId14"/>
            <a:stretch>
              <a:fillRect/>
            </a:stretch>
          </p:blipFill>
          <p:spPr>
            <a:xfrm>
              <a:off x="6185909" y="5097955"/>
              <a:ext cx="749482" cy="715415"/>
            </a:xfrm>
            <a:prstGeom prst="diamond">
              <a:avLst/>
            </a:prstGeom>
          </p:spPr>
        </p:pic>
        <p:pic>
          <p:nvPicPr>
            <p:cNvPr id="25" name="Picture 24">
              <a:extLst>
                <a:ext uri="{FF2B5EF4-FFF2-40B4-BE49-F238E27FC236}">
                  <a16:creationId xmlns:a16="http://schemas.microsoft.com/office/drawing/2014/main" id="{98AF36ED-09E7-0E4F-9F63-7CC3F754F0A9}"/>
                </a:ext>
              </a:extLst>
            </p:cNvPr>
            <p:cNvPicPr>
              <a:picLocks noChangeAspect="1"/>
            </p:cNvPicPr>
            <p:nvPr/>
          </p:nvPicPr>
          <p:blipFill>
            <a:blip r:embed="rId15"/>
            <a:stretch>
              <a:fillRect/>
            </a:stretch>
          </p:blipFill>
          <p:spPr>
            <a:xfrm>
              <a:off x="7048483" y="5089549"/>
              <a:ext cx="715415" cy="715415"/>
            </a:xfrm>
            <a:prstGeom prst="diamond">
              <a:avLst/>
            </a:prstGeom>
          </p:spPr>
        </p:pic>
        <p:pic>
          <p:nvPicPr>
            <p:cNvPr id="26" name="Picture 25">
              <a:extLst>
                <a:ext uri="{FF2B5EF4-FFF2-40B4-BE49-F238E27FC236}">
                  <a16:creationId xmlns:a16="http://schemas.microsoft.com/office/drawing/2014/main" id="{C1AA1E49-494C-B149-AD9C-7EC84C491B58}"/>
                </a:ext>
              </a:extLst>
            </p:cNvPr>
            <p:cNvPicPr>
              <a:picLocks noChangeAspect="1"/>
            </p:cNvPicPr>
            <p:nvPr/>
          </p:nvPicPr>
          <p:blipFill>
            <a:blip r:embed="rId16"/>
            <a:stretch>
              <a:fillRect/>
            </a:stretch>
          </p:blipFill>
          <p:spPr>
            <a:xfrm>
              <a:off x="7885920" y="5089549"/>
              <a:ext cx="715415" cy="715415"/>
            </a:xfrm>
            <a:prstGeom prst="diamond">
              <a:avLst/>
            </a:prstGeom>
          </p:spPr>
        </p:pic>
        <p:pic>
          <p:nvPicPr>
            <p:cNvPr id="27" name="Picture 26">
              <a:extLst>
                <a:ext uri="{FF2B5EF4-FFF2-40B4-BE49-F238E27FC236}">
                  <a16:creationId xmlns:a16="http://schemas.microsoft.com/office/drawing/2014/main" id="{D4577855-958A-894A-8BCA-4AD5CC333DBD}"/>
                </a:ext>
              </a:extLst>
            </p:cNvPr>
            <p:cNvPicPr>
              <a:picLocks noChangeAspect="1"/>
            </p:cNvPicPr>
            <p:nvPr/>
          </p:nvPicPr>
          <p:blipFill>
            <a:blip r:embed="rId17"/>
            <a:stretch>
              <a:fillRect/>
            </a:stretch>
          </p:blipFill>
          <p:spPr>
            <a:xfrm>
              <a:off x="8733226" y="5101352"/>
              <a:ext cx="715415" cy="715415"/>
            </a:xfrm>
            <a:prstGeom prst="diamond">
              <a:avLst/>
            </a:prstGeom>
          </p:spPr>
        </p:pic>
        <p:pic>
          <p:nvPicPr>
            <p:cNvPr id="29" name="Picture 28">
              <a:extLst>
                <a:ext uri="{FF2B5EF4-FFF2-40B4-BE49-F238E27FC236}">
                  <a16:creationId xmlns:a16="http://schemas.microsoft.com/office/drawing/2014/main" id="{FD29D98C-4E62-4D4E-82AF-66CD0939783E}"/>
                </a:ext>
              </a:extLst>
            </p:cNvPr>
            <p:cNvPicPr>
              <a:picLocks noChangeAspect="1"/>
            </p:cNvPicPr>
            <p:nvPr/>
          </p:nvPicPr>
          <p:blipFill>
            <a:blip r:embed="rId18"/>
            <a:stretch>
              <a:fillRect/>
            </a:stretch>
          </p:blipFill>
          <p:spPr>
            <a:xfrm>
              <a:off x="9569245" y="5089549"/>
              <a:ext cx="715415" cy="715415"/>
            </a:xfrm>
            <a:prstGeom prst="diamond">
              <a:avLst/>
            </a:prstGeom>
          </p:spPr>
        </p:pic>
        <p:pic>
          <p:nvPicPr>
            <p:cNvPr id="30" name="Picture 29">
              <a:extLst>
                <a:ext uri="{FF2B5EF4-FFF2-40B4-BE49-F238E27FC236}">
                  <a16:creationId xmlns:a16="http://schemas.microsoft.com/office/drawing/2014/main" id="{22C13095-9A65-3D42-9BD8-2201F4EB43E2}"/>
                </a:ext>
              </a:extLst>
            </p:cNvPr>
            <p:cNvPicPr>
              <a:picLocks noChangeAspect="1"/>
            </p:cNvPicPr>
            <p:nvPr/>
          </p:nvPicPr>
          <p:blipFill>
            <a:blip r:embed="rId19"/>
            <a:stretch>
              <a:fillRect/>
            </a:stretch>
          </p:blipFill>
          <p:spPr>
            <a:xfrm>
              <a:off x="10415246" y="5095198"/>
              <a:ext cx="749482" cy="715415"/>
            </a:xfrm>
            <a:prstGeom prst="diamond">
              <a:avLst/>
            </a:prstGeom>
          </p:spPr>
        </p:pic>
        <p:sp>
          <p:nvSpPr>
            <p:cNvPr id="31" name="TextBox 30">
              <a:extLst>
                <a:ext uri="{FF2B5EF4-FFF2-40B4-BE49-F238E27FC236}">
                  <a16:creationId xmlns:a16="http://schemas.microsoft.com/office/drawing/2014/main" id="{D8412EFA-F295-2944-B75E-0B79AFA1C7F3}"/>
                </a:ext>
              </a:extLst>
            </p:cNvPr>
            <p:cNvSpPr txBox="1"/>
            <p:nvPr/>
          </p:nvSpPr>
          <p:spPr>
            <a:xfrm>
              <a:off x="4452227" y="5918546"/>
              <a:ext cx="868478" cy="230832"/>
            </a:xfrm>
            <a:prstGeom prst="rect">
              <a:avLst/>
            </a:prstGeom>
            <a:noFill/>
          </p:spPr>
          <p:txBody>
            <a:bodyPr wrap="square" rtlCol="0">
              <a:spAutoFit/>
            </a:bodyPr>
            <a:lstStyle/>
            <a:p>
              <a:pPr algn="ctr"/>
              <a:r>
                <a:rPr lang="en-US" sz="9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Chrome</a:t>
              </a:r>
            </a:p>
          </p:txBody>
        </p:sp>
        <p:sp>
          <p:nvSpPr>
            <p:cNvPr id="32" name="TextBox 31">
              <a:extLst>
                <a:ext uri="{FF2B5EF4-FFF2-40B4-BE49-F238E27FC236}">
                  <a16:creationId xmlns:a16="http://schemas.microsoft.com/office/drawing/2014/main" id="{6509A6DE-D8E9-EE42-9002-D5FFE206F176}"/>
                </a:ext>
              </a:extLst>
            </p:cNvPr>
            <p:cNvSpPr txBox="1"/>
            <p:nvPr/>
          </p:nvSpPr>
          <p:spPr>
            <a:xfrm>
              <a:off x="5286887" y="5923490"/>
              <a:ext cx="868478" cy="369332"/>
            </a:xfrm>
            <a:prstGeom prst="rect">
              <a:avLst/>
            </a:prstGeom>
            <a:noFill/>
          </p:spPr>
          <p:txBody>
            <a:bodyPr wrap="square" rtlCol="0">
              <a:spAutoFit/>
            </a:bodyPr>
            <a:lstStyle/>
            <a:p>
              <a:pPr algn="ctr"/>
              <a:r>
                <a:rPr lang="en-US" sz="9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Oil Rubbed</a:t>
              </a:r>
            </a:p>
            <a:p>
              <a:pPr algn="ctr"/>
              <a:r>
                <a:rPr lang="en-US" sz="9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Bronze</a:t>
              </a:r>
            </a:p>
          </p:txBody>
        </p:sp>
        <p:sp>
          <p:nvSpPr>
            <p:cNvPr id="33" name="TextBox 32">
              <a:extLst>
                <a:ext uri="{FF2B5EF4-FFF2-40B4-BE49-F238E27FC236}">
                  <a16:creationId xmlns:a16="http://schemas.microsoft.com/office/drawing/2014/main" id="{AA971E4A-AF12-B440-BA09-5835719CA590}"/>
                </a:ext>
              </a:extLst>
            </p:cNvPr>
            <p:cNvSpPr txBox="1"/>
            <p:nvPr/>
          </p:nvSpPr>
          <p:spPr>
            <a:xfrm>
              <a:off x="6146430" y="5925209"/>
              <a:ext cx="868478" cy="230832"/>
            </a:xfrm>
            <a:prstGeom prst="rect">
              <a:avLst/>
            </a:prstGeom>
            <a:noFill/>
          </p:spPr>
          <p:txBody>
            <a:bodyPr wrap="square" rtlCol="0">
              <a:spAutoFit/>
            </a:bodyPr>
            <a:lstStyle/>
            <a:p>
              <a:pPr algn="ctr"/>
              <a:r>
                <a:rPr lang="en-US" sz="9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Gold</a:t>
              </a:r>
            </a:p>
          </p:txBody>
        </p:sp>
        <p:sp>
          <p:nvSpPr>
            <p:cNvPr id="34" name="TextBox 33">
              <a:extLst>
                <a:ext uri="{FF2B5EF4-FFF2-40B4-BE49-F238E27FC236}">
                  <a16:creationId xmlns:a16="http://schemas.microsoft.com/office/drawing/2014/main" id="{31890FF7-76D4-C249-8E73-0FAF95735AAA}"/>
                </a:ext>
              </a:extLst>
            </p:cNvPr>
            <p:cNvSpPr txBox="1"/>
            <p:nvPr/>
          </p:nvSpPr>
          <p:spPr>
            <a:xfrm>
              <a:off x="6983910" y="5938570"/>
              <a:ext cx="868478" cy="369332"/>
            </a:xfrm>
            <a:prstGeom prst="rect">
              <a:avLst/>
            </a:prstGeom>
            <a:noFill/>
          </p:spPr>
          <p:txBody>
            <a:bodyPr wrap="square" rtlCol="0">
              <a:spAutoFit/>
            </a:bodyPr>
            <a:lstStyle/>
            <a:p>
              <a:pPr algn="ctr"/>
              <a:r>
                <a:rPr lang="en-US" sz="9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Matte</a:t>
              </a:r>
            </a:p>
            <a:p>
              <a:pPr algn="ctr"/>
              <a:r>
                <a:rPr lang="en-US" sz="9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Black</a:t>
              </a:r>
            </a:p>
          </p:txBody>
        </p:sp>
        <p:sp>
          <p:nvSpPr>
            <p:cNvPr id="35" name="TextBox 34">
              <a:extLst>
                <a:ext uri="{FF2B5EF4-FFF2-40B4-BE49-F238E27FC236}">
                  <a16:creationId xmlns:a16="http://schemas.microsoft.com/office/drawing/2014/main" id="{5DA71E4A-29B8-3C4E-9516-E1690A7EB46D}"/>
                </a:ext>
              </a:extLst>
            </p:cNvPr>
            <p:cNvSpPr txBox="1"/>
            <p:nvPr/>
          </p:nvSpPr>
          <p:spPr>
            <a:xfrm>
              <a:off x="7809095" y="5953169"/>
              <a:ext cx="868478" cy="369332"/>
            </a:xfrm>
            <a:prstGeom prst="rect">
              <a:avLst/>
            </a:prstGeom>
            <a:noFill/>
          </p:spPr>
          <p:txBody>
            <a:bodyPr wrap="square" rtlCol="0">
              <a:spAutoFit/>
            </a:bodyPr>
            <a:lstStyle/>
            <a:p>
              <a:pPr algn="ctr"/>
              <a:r>
                <a:rPr lang="en-US" sz="9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Champagne</a:t>
              </a:r>
            </a:p>
            <a:p>
              <a:pPr algn="ctr"/>
              <a:r>
                <a:rPr lang="en-US" sz="9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Bronze</a:t>
              </a:r>
            </a:p>
          </p:txBody>
        </p:sp>
        <p:sp>
          <p:nvSpPr>
            <p:cNvPr id="36" name="TextBox 35">
              <a:extLst>
                <a:ext uri="{FF2B5EF4-FFF2-40B4-BE49-F238E27FC236}">
                  <a16:creationId xmlns:a16="http://schemas.microsoft.com/office/drawing/2014/main" id="{671F89DF-4FAB-A842-8F49-0FEC2A0F00E8}"/>
                </a:ext>
              </a:extLst>
            </p:cNvPr>
            <p:cNvSpPr txBox="1"/>
            <p:nvPr/>
          </p:nvSpPr>
          <p:spPr>
            <a:xfrm>
              <a:off x="8658153" y="5953169"/>
              <a:ext cx="868478" cy="369332"/>
            </a:xfrm>
            <a:prstGeom prst="rect">
              <a:avLst/>
            </a:prstGeom>
            <a:noFill/>
          </p:spPr>
          <p:txBody>
            <a:bodyPr wrap="square" rtlCol="0">
              <a:spAutoFit/>
            </a:bodyPr>
            <a:lstStyle/>
            <a:p>
              <a:pPr algn="ctr"/>
              <a:r>
                <a:rPr lang="en-US" sz="9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Brushed</a:t>
              </a:r>
            </a:p>
            <a:p>
              <a:pPr algn="ctr"/>
              <a:r>
                <a:rPr lang="en-US" sz="9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Nickel</a:t>
              </a:r>
            </a:p>
          </p:txBody>
        </p:sp>
        <p:sp>
          <p:nvSpPr>
            <p:cNvPr id="37" name="TextBox 36">
              <a:extLst>
                <a:ext uri="{FF2B5EF4-FFF2-40B4-BE49-F238E27FC236}">
                  <a16:creationId xmlns:a16="http://schemas.microsoft.com/office/drawing/2014/main" id="{8835345F-879B-5544-B56A-AADF6D828A4F}"/>
                </a:ext>
              </a:extLst>
            </p:cNvPr>
            <p:cNvSpPr txBox="1"/>
            <p:nvPr/>
          </p:nvSpPr>
          <p:spPr>
            <a:xfrm>
              <a:off x="9500928" y="5953318"/>
              <a:ext cx="868478" cy="369332"/>
            </a:xfrm>
            <a:prstGeom prst="rect">
              <a:avLst/>
            </a:prstGeom>
            <a:noFill/>
          </p:spPr>
          <p:txBody>
            <a:bodyPr wrap="square" rtlCol="0">
              <a:spAutoFit/>
            </a:bodyPr>
            <a:lstStyle/>
            <a:p>
              <a:pPr algn="ctr"/>
              <a:r>
                <a:rPr lang="en-US" sz="9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Polished</a:t>
              </a:r>
            </a:p>
            <a:p>
              <a:pPr algn="ctr"/>
              <a:r>
                <a:rPr lang="en-US" sz="9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Nickel</a:t>
              </a:r>
            </a:p>
          </p:txBody>
        </p:sp>
        <p:sp>
          <p:nvSpPr>
            <p:cNvPr id="38" name="TextBox 37">
              <a:extLst>
                <a:ext uri="{FF2B5EF4-FFF2-40B4-BE49-F238E27FC236}">
                  <a16:creationId xmlns:a16="http://schemas.microsoft.com/office/drawing/2014/main" id="{FBB397CB-BF12-FE43-893D-35E968ACD08D}"/>
                </a:ext>
              </a:extLst>
            </p:cNvPr>
            <p:cNvSpPr txBox="1"/>
            <p:nvPr/>
          </p:nvSpPr>
          <p:spPr>
            <a:xfrm>
              <a:off x="10347136" y="5953169"/>
              <a:ext cx="868478" cy="369332"/>
            </a:xfrm>
            <a:prstGeom prst="rect">
              <a:avLst/>
            </a:prstGeom>
            <a:noFill/>
          </p:spPr>
          <p:txBody>
            <a:bodyPr wrap="square" rtlCol="0">
              <a:spAutoFit/>
            </a:bodyPr>
            <a:lstStyle/>
            <a:p>
              <a:pPr algn="ctr"/>
              <a:r>
                <a:rPr lang="en-US" sz="9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Roman</a:t>
              </a:r>
            </a:p>
            <a:p>
              <a:pPr algn="ctr"/>
              <a:r>
                <a:rPr lang="en-US" sz="9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Bronze</a:t>
              </a:r>
            </a:p>
          </p:txBody>
        </p:sp>
      </p:grpSp>
    </p:spTree>
    <p:extLst>
      <p:ext uri="{BB962C8B-B14F-4D97-AF65-F5344CB8AC3E}">
        <p14:creationId xmlns:p14="http://schemas.microsoft.com/office/powerpoint/2010/main" val="6066205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55F14DE-4109-014A-BDAA-8461299576D7}"/>
              </a:ext>
            </a:extLst>
          </p:cNvPr>
          <p:cNvSpPr/>
          <p:nvPr/>
        </p:nvSpPr>
        <p:spPr>
          <a:xfrm>
            <a:off x="0" y="-11879"/>
            <a:ext cx="12192000" cy="831273"/>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7E655B9B-AFD4-0A49-9091-3D328F311589}"/>
              </a:ext>
            </a:extLst>
          </p:cNvPr>
          <p:cNvSpPr txBox="1"/>
          <p:nvPr/>
        </p:nvSpPr>
        <p:spPr>
          <a:xfrm>
            <a:off x="166253" y="123247"/>
            <a:ext cx="5438134" cy="584775"/>
          </a:xfrm>
          <a:prstGeom prst="rect">
            <a:avLst/>
          </a:prstGeom>
          <a:noFill/>
        </p:spPr>
        <p:txBody>
          <a:bodyPr wrap="square" rtlCol="0">
            <a:spAutoFit/>
          </a:bodyPr>
          <a:lstStyle/>
          <a:p>
            <a:r>
              <a:rPr lang="en-US" sz="3200" dirty="0">
                <a:solidFill>
                  <a:schemeClr val="bg1"/>
                </a:solidFill>
                <a:latin typeface="Playfair Display" pitchFamily="2" charset="77"/>
              </a:rPr>
              <a:t>Essential Tools &amp; Options</a:t>
            </a:r>
          </a:p>
        </p:txBody>
      </p:sp>
      <p:sp>
        <p:nvSpPr>
          <p:cNvPr id="4" name="TextBox 3">
            <a:extLst>
              <a:ext uri="{FF2B5EF4-FFF2-40B4-BE49-F238E27FC236}">
                <a16:creationId xmlns:a16="http://schemas.microsoft.com/office/drawing/2014/main" id="{B7B80777-DC84-C34C-A0F2-F3E7A5CB983B}"/>
              </a:ext>
            </a:extLst>
          </p:cNvPr>
          <p:cNvSpPr txBox="1"/>
          <p:nvPr/>
        </p:nvSpPr>
        <p:spPr>
          <a:xfrm>
            <a:off x="387479" y="4967672"/>
            <a:ext cx="5320147" cy="1446550"/>
          </a:xfrm>
          <a:prstGeom prst="rect">
            <a:avLst/>
          </a:prstGeom>
          <a:noFill/>
        </p:spPr>
        <p:txBody>
          <a:bodyPr wrap="square" numCol="2" rtlCol="0">
            <a:spAutoFit/>
          </a:bodyPr>
          <a:lstStyle/>
          <a:p>
            <a:r>
              <a:rPr lang="en-US" sz="1100" dirty="0">
                <a:latin typeface="Open Sans Light" panose="020B0306030504020204" pitchFamily="34" charset="0"/>
                <a:ea typeface="Open Sans Light" panose="020B0306030504020204" pitchFamily="34" charset="0"/>
                <a:cs typeface="Open Sans Light" panose="020B0306030504020204" pitchFamily="34" charset="0"/>
              </a:rPr>
              <a:t>• HMI Canvas Tool Bag</a:t>
            </a:r>
          </a:p>
          <a:p>
            <a:r>
              <a:rPr lang="en-US" sz="1100" dirty="0">
                <a:latin typeface="Open Sans Light" panose="020B0306030504020204" pitchFamily="34" charset="0"/>
                <a:ea typeface="Open Sans Light" panose="020B0306030504020204" pitchFamily="34" charset="0"/>
                <a:cs typeface="Open Sans Light" panose="020B0306030504020204" pitchFamily="34" charset="0"/>
              </a:rPr>
              <a:t>• HMI Glass Cleaner 19 oz.</a:t>
            </a:r>
          </a:p>
          <a:p>
            <a:r>
              <a:rPr lang="en-US" sz="1100" dirty="0">
                <a:latin typeface="Open Sans Light" panose="020B0306030504020204" pitchFamily="34" charset="0"/>
                <a:ea typeface="Open Sans Light" panose="020B0306030504020204" pitchFamily="34" charset="0"/>
                <a:cs typeface="Open Sans Light" panose="020B0306030504020204" pitchFamily="34" charset="0"/>
              </a:rPr>
              <a:t>• HMI 25’ Tape Measure</a:t>
            </a:r>
          </a:p>
          <a:p>
            <a:r>
              <a:rPr lang="en-US" sz="1100" dirty="0">
                <a:latin typeface="Open Sans Light" panose="020B0306030504020204" pitchFamily="34" charset="0"/>
                <a:ea typeface="Open Sans Light" panose="020B0306030504020204" pitchFamily="34" charset="0"/>
                <a:cs typeface="Open Sans Light" panose="020B0306030504020204" pitchFamily="34" charset="0"/>
              </a:rPr>
              <a:t>• HMI Essential Setting Blocks</a:t>
            </a:r>
          </a:p>
          <a:p>
            <a:r>
              <a:rPr lang="en-US" sz="1100" dirty="0">
                <a:latin typeface="Open Sans Light" panose="020B0306030504020204" pitchFamily="34" charset="0"/>
                <a:ea typeface="Open Sans Light" panose="020B0306030504020204" pitchFamily="34" charset="0"/>
                <a:cs typeface="Open Sans Light" panose="020B0306030504020204" pitchFamily="34" charset="0"/>
              </a:rPr>
              <a:t>• HMI 12 to 1 Ratio Caulk Gun</a:t>
            </a:r>
          </a:p>
          <a:p>
            <a:r>
              <a:rPr lang="en-US" sz="1100" dirty="0">
                <a:latin typeface="Open Sans Light" panose="020B0306030504020204" pitchFamily="34" charset="0"/>
                <a:ea typeface="Open Sans Light" panose="020B0306030504020204" pitchFamily="34" charset="0"/>
                <a:cs typeface="Open Sans Light" panose="020B0306030504020204" pitchFamily="34" charset="0"/>
              </a:rPr>
              <a:t>• HMI Drill Bits</a:t>
            </a:r>
          </a:p>
          <a:p>
            <a:r>
              <a:rPr lang="en-US" sz="1100" dirty="0">
                <a:latin typeface="Open Sans Light" panose="020B0306030504020204" pitchFamily="34" charset="0"/>
                <a:ea typeface="Open Sans Light" panose="020B0306030504020204" pitchFamily="34" charset="0"/>
                <a:cs typeface="Open Sans Light" panose="020B0306030504020204" pitchFamily="34" charset="0"/>
              </a:rPr>
              <a:t>• X.3® Silicone</a:t>
            </a:r>
          </a:p>
          <a:p>
            <a:endParaRPr lang="en-US" sz="1100" dirty="0">
              <a:latin typeface="Open Sans Light" panose="020B0306030504020204" pitchFamily="34" charset="0"/>
              <a:ea typeface="Open Sans Light" panose="020B0306030504020204" pitchFamily="34" charset="0"/>
              <a:cs typeface="Open Sans Light" panose="020B0306030504020204" pitchFamily="34" charset="0"/>
            </a:endParaRPr>
          </a:p>
          <a:p>
            <a:r>
              <a:rPr lang="en-US" sz="1100" dirty="0">
                <a:latin typeface="Open Sans Light" panose="020B0306030504020204" pitchFamily="34" charset="0"/>
                <a:ea typeface="Open Sans Light" panose="020B0306030504020204" pitchFamily="34" charset="0"/>
                <a:cs typeface="Open Sans Light" panose="020B0306030504020204" pitchFamily="34" charset="0"/>
              </a:rPr>
              <a:t>• Palmer </a:t>
            </a:r>
            <a:r>
              <a:rPr lang="en-US" sz="1100" dirty="0" err="1">
                <a:latin typeface="Open Sans Light" panose="020B0306030504020204" pitchFamily="34" charset="0"/>
                <a:ea typeface="Open Sans Light" panose="020B0306030504020204" pitchFamily="34" charset="0"/>
                <a:cs typeface="Open Sans Light" panose="020B0306030504020204" pitchFamily="34" charset="0"/>
              </a:rPr>
              <a:t>QuikSet</a:t>
            </a:r>
            <a:r>
              <a:rPr lang="en-US" sz="1100" dirty="0">
                <a:latin typeface="Open Sans Light" panose="020B0306030504020204" pitchFamily="34" charset="0"/>
                <a:ea typeface="Open Sans Light" panose="020B0306030504020204" pitchFamily="34" charset="0"/>
                <a:cs typeface="Open Sans Light" panose="020B0306030504020204" pitchFamily="34" charset="0"/>
              </a:rPr>
              <a:t> </a:t>
            </a:r>
            <a:r>
              <a:rPr lang="en-US" sz="1100" dirty="0" err="1">
                <a:latin typeface="Open Sans Light" panose="020B0306030504020204" pitchFamily="34" charset="0"/>
                <a:ea typeface="Open Sans Light" panose="020B0306030504020204" pitchFamily="34" charset="0"/>
                <a:cs typeface="Open Sans Light" panose="020B0306030504020204" pitchFamily="34" charset="0"/>
              </a:rPr>
              <a:t>Mirro</a:t>
            </a:r>
            <a:r>
              <a:rPr lang="en-US" sz="1100" dirty="0">
                <a:latin typeface="Open Sans Light" panose="020B0306030504020204" pitchFamily="34" charset="0"/>
                <a:ea typeface="Open Sans Light" panose="020B0306030504020204" pitchFamily="34" charset="0"/>
                <a:cs typeface="Open Sans Light" panose="020B0306030504020204" pitchFamily="34" charset="0"/>
              </a:rPr>
              <a:t>-Mastic 10.1 oz.</a:t>
            </a:r>
          </a:p>
          <a:p>
            <a:r>
              <a:rPr lang="en-US" sz="1100" dirty="0">
                <a:latin typeface="Open Sans Light" panose="020B0306030504020204" pitchFamily="34" charset="0"/>
                <a:ea typeface="Open Sans Light" panose="020B0306030504020204" pitchFamily="34" charset="0"/>
                <a:cs typeface="Open Sans Light" panose="020B0306030504020204" pitchFamily="34" charset="0"/>
              </a:rPr>
              <a:t>• Palmer </a:t>
            </a:r>
            <a:r>
              <a:rPr lang="en-US" sz="1100" dirty="0" err="1">
                <a:latin typeface="Open Sans Light" panose="020B0306030504020204" pitchFamily="34" charset="0"/>
                <a:ea typeface="Open Sans Light" panose="020B0306030504020204" pitchFamily="34" charset="0"/>
                <a:cs typeface="Open Sans Light" panose="020B0306030504020204" pitchFamily="34" charset="0"/>
              </a:rPr>
              <a:t>SuperSet</a:t>
            </a:r>
            <a:r>
              <a:rPr lang="en-US" sz="1100" dirty="0">
                <a:latin typeface="Open Sans Light" panose="020B0306030504020204" pitchFamily="34" charset="0"/>
                <a:ea typeface="Open Sans Light" panose="020B0306030504020204" pitchFamily="34" charset="0"/>
                <a:cs typeface="Open Sans Light" panose="020B0306030504020204" pitchFamily="34" charset="0"/>
              </a:rPr>
              <a:t> </a:t>
            </a:r>
            <a:r>
              <a:rPr lang="en-US" sz="1100" dirty="0" err="1">
                <a:latin typeface="Open Sans Light" panose="020B0306030504020204" pitchFamily="34" charset="0"/>
                <a:ea typeface="Open Sans Light" panose="020B0306030504020204" pitchFamily="34" charset="0"/>
                <a:cs typeface="Open Sans Light" panose="020B0306030504020204" pitchFamily="34" charset="0"/>
              </a:rPr>
              <a:t>Mirro</a:t>
            </a:r>
            <a:r>
              <a:rPr lang="en-US" sz="1100" dirty="0">
                <a:latin typeface="Open Sans Light" panose="020B0306030504020204" pitchFamily="34" charset="0"/>
                <a:ea typeface="Open Sans Light" panose="020B0306030504020204" pitchFamily="34" charset="0"/>
                <a:cs typeface="Open Sans Light" panose="020B0306030504020204" pitchFamily="34" charset="0"/>
              </a:rPr>
              <a:t>-Mastic 10.1 oz.</a:t>
            </a:r>
          </a:p>
          <a:p>
            <a:r>
              <a:rPr lang="en-US" sz="1100" dirty="0">
                <a:latin typeface="Open Sans Light" panose="020B0306030504020204" pitchFamily="34" charset="0"/>
                <a:ea typeface="Open Sans Light" panose="020B0306030504020204" pitchFamily="34" charset="0"/>
                <a:cs typeface="Open Sans Light" panose="020B0306030504020204" pitchFamily="34" charset="0"/>
              </a:rPr>
              <a:t>• Palmer </a:t>
            </a:r>
            <a:r>
              <a:rPr lang="en-US" sz="1100" dirty="0" err="1">
                <a:latin typeface="Open Sans Light" panose="020B0306030504020204" pitchFamily="34" charset="0"/>
                <a:ea typeface="Open Sans Light" panose="020B0306030504020204" pitchFamily="34" charset="0"/>
                <a:cs typeface="Open Sans Light" panose="020B0306030504020204" pitchFamily="34" charset="0"/>
              </a:rPr>
              <a:t>Mirro</a:t>
            </a:r>
            <a:r>
              <a:rPr lang="en-US" sz="1100" dirty="0">
                <a:latin typeface="Open Sans Light" panose="020B0306030504020204" pitchFamily="34" charset="0"/>
                <a:ea typeface="Open Sans Light" panose="020B0306030504020204" pitchFamily="34" charset="0"/>
                <a:cs typeface="Open Sans Light" panose="020B0306030504020204" pitchFamily="34" charset="0"/>
              </a:rPr>
              <a:t>-Mastic 11 oz. and 1 gal.</a:t>
            </a:r>
          </a:p>
          <a:p>
            <a:r>
              <a:rPr lang="en-US" sz="1100" dirty="0">
                <a:latin typeface="Open Sans Light" panose="020B0306030504020204" pitchFamily="34" charset="0"/>
                <a:ea typeface="Open Sans Light" panose="020B0306030504020204" pitchFamily="34" charset="0"/>
                <a:cs typeface="Open Sans Light" panose="020B0306030504020204" pitchFamily="34" charset="0"/>
              </a:rPr>
              <a:t>• HMI Magnetic Torpedo Level</a:t>
            </a:r>
          </a:p>
          <a:p>
            <a:r>
              <a:rPr lang="en-US" sz="1100" dirty="0">
                <a:latin typeface="Open Sans Light" panose="020B0306030504020204" pitchFamily="34" charset="0"/>
                <a:ea typeface="Open Sans Light" panose="020B0306030504020204" pitchFamily="34" charset="0"/>
                <a:cs typeface="Open Sans Light" panose="020B0306030504020204" pitchFamily="34" charset="0"/>
              </a:rPr>
              <a:t>• HMI Essential Levels</a:t>
            </a:r>
          </a:p>
          <a:p>
            <a:r>
              <a:rPr lang="en-US" sz="1100" dirty="0">
                <a:latin typeface="Open Sans Light" panose="020B0306030504020204" pitchFamily="34" charset="0"/>
                <a:ea typeface="Open Sans Light" panose="020B0306030504020204" pitchFamily="34" charset="0"/>
                <a:cs typeface="Open Sans Light" panose="020B0306030504020204" pitchFamily="34" charset="0"/>
              </a:rPr>
              <a:t>• HMI Essential Level(s) Carrying Case</a:t>
            </a:r>
          </a:p>
          <a:p>
            <a:r>
              <a:rPr lang="en-US" sz="1100" dirty="0">
                <a:latin typeface="Open Sans Light" panose="020B0306030504020204" pitchFamily="34" charset="0"/>
                <a:ea typeface="Open Sans Light" panose="020B0306030504020204" pitchFamily="34" charset="0"/>
                <a:cs typeface="Open Sans Light" panose="020B0306030504020204" pitchFamily="34" charset="0"/>
              </a:rPr>
              <a:t>• HMI Trucker Hat</a:t>
            </a:r>
          </a:p>
          <a:p>
            <a:endParaRPr lang="en-US" sz="1100" dirty="0">
              <a:latin typeface="Open Sans Light" panose="020B0306030504020204" pitchFamily="34" charset="0"/>
              <a:ea typeface="Open Sans Light" panose="020B0306030504020204" pitchFamily="34" charset="0"/>
              <a:cs typeface="Open Sans Light" panose="020B0306030504020204" pitchFamily="34" charset="0"/>
            </a:endParaRPr>
          </a:p>
        </p:txBody>
      </p:sp>
      <p:pic>
        <p:nvPicPr>
          <p:cNvPr id="5" name="Picture 4">
            <a:extLst>
              <a:ext uri="{FF2B5EF4-FFF2-40B4-BE49-F238E27FC236}">
                <a16:creationId xmlns:a16="http://schemas.microsoft.com/office/drawing/2014/main" id="{5FEA913D-A9E9-CE43-A504-EC945F9D3BFF}"/>
              </a:ext>
            </a:extLst>
          </p:cNvPr>
          <p:cNvPicPr>
            <a:picLocks noChangeAspect="1"/>
          </p:cNvPicPr>
          <p:nvPr/>
        </p:nvPicPr>
        <p:blipFill>
          <a:blip r:embed="rId2"/>
          <a:stretch>
            <a:fillRect/>
          </a:stretch>
        </p:blipFill>
        <p:spPr>
          <a:xfrm>
            <a:off x="387479" y="970100"/>
            <a:ext cx="5029200" cy="3886200"/>
          </a:xfrm>
          <a:prstGeom prst="rect">
            <a:avLst/>
          </a:prstGeom>
        </p:spPr>
      </p:pic>
      <p:sp>
        <p:nvSpPr>
          <p:cNvPr id="6" name="TextBox 5">
            <a:extLst>
              <a:ext uri="{FF2B5EF4-FFF2-40B4-BE49-F238E27FC236}">
                <a16:creationId xmlns:a16="http://schemas.microsoft.com/office/drawing/2014/main" id="{EF792522-1686-4449-AA38-722FEA31D976}"/>
              </a:ext>
            </a:extLst>
          </p:cNvPr>
          <p:cNvSpPr txBox="1"/>
          <p:nvPr/>
        </p:nvSpPr>
        <p:spPr>
          <a:xfrm>
            <a:off x="7894602" y="1220429"/>
            <a:ext cx="4036842" cy="1692771"/>
          </a:xfrm>
          <a:prstGeom prst="rect">
            <a:avLst/>
          </a:prstGeom>
          <a:noFill/>
        </p:spPr>
        <p:txBody>
          <a:bodyPr wrap="square" rtlCol="0">
            <a:spAutoFit/>
          </a:bodyPr>
          <a:lstStyle/>
          <a:p>
            <a:r>
              <a:rPr lang="en-US" sz="1600" dirty="0">
                <a:latin typeface="Playfair Display" pitchFamily="2" charset="77"/>
              </a:rPr>
              <a:t>Glass Protectant</a:t>
            </a:r>
          </a:p>
          <a:p>
            <a:r>
              <a:rPr lang="en-US" sz="1100" dirty="0">
                <a:latin typeface="Open Sans Light" panose="020B0306030504020204" pitchFamily="34" charset="0"/>
                <a:ea typeface="Open Sans Light" panose="020B0306030504020204" pitchFamily="34" charset="0"/>
                <a:cs typeface="Open Sans Light" panose="020B0306030504020204" pitchFamily="34" charset="0"/>
              </a:rPr>
              <a:t>HMI’s C.10® Glass Protectant powered by </a:t>
            </a:r>
            <a:r>
              <a:rPr lang="en-US" sz="1100" dirty="0" err="1">
                <a:latin typeface="Open Sans Light" panose="020B0306030504020204" pitchFamily="34" charset="0"/>
                <a:ea typeface="Open Sans Light" panose="020B0306030504020204" pitchFamily="34" charset="0"/>
                <a:cs typeface="Open Sans Light" panose="020B0306030504020204" pitchFamily="34" charset="0"/>
              </a:rPr>
              <a:t>EnduroShield</a:t>
            </a:r>
            <a:r>
              <a:rPr lang="en-US" sz="1100" dirty="0">
                <a:latin typeface="Open Sans Light" panose="020B0306030504020204" pitchFamily="34" charset="0"/>
                <a:ea typeface="Open Sans Light" panose="020B0306030504020204" pitchFamily="34" charset="0"/>
                <a:cs typeface="Open Sans Light" panose="020B0306030504020204" pitchFamily="34" charset="0"/>
              </a:rPr>
              <a:t>®. C.10 is an ultra-thin transparent coating that adheres </a:t>
            </a:r>
          </a:p>
          <a:p>
            <a:r>
              <a:rPr lang="en-US" sz="1100" dirty="0">
                <a:latin typeface="Open Sans Light" panose="020B0306030504020204" pitchFamily="34" charset="0"/>
                <a:ea typeface="Open Sans Light" panose="020B0306030504020204" pitchFamily="34" charset="0"/>
                <a:cs typeface="Open Sans Light" panose="020B0306030504020204" pitchFamily="34" charset="0"/>
              </a:rPr>
              <a:t>to the surface and provides protection that will repel </a:t>
            </a:r>
          </a:p>
          <a:p>
            <a:r>
              <a:rPr lang="en-US" sz="1100" dirty="0">
                <a:latin typeface="Open Sans Light" panose="020B0306030504020204" pitchFamily="34" charset="0"/>
                <a:ea typeface="Open Sans Light" panose="020B0306030504020204" pitchFamily="34" charset="0"/>
                <a:cs typeface="Open Sans Light" panose="020B0306030504020204" pitchFamily="34" charset="0"/>
              </a:rPr>
              <a:t>both water and oil-based stains. Untreated glass is </a:t>
            </a:r>
          </a:p>
          <a:p>
            <a:r>
              <a:rPr lang="en-US" sz="1100" dirty="0">
                <a:latin typeface="Open Sans Light" panose="020B0306030504020204" pitchFamily="34" charset="0"/>
                <a:ea typeface="Open Sans Light" panose="020B0306030504020204" pitchFamily="34" charset="0"/>
                <a:cs typeface="Open Sans Light" panose="020B0306030504020204" pitchFamily="34" charset="0"/>
              </a:rPr>
              <a:t>porous and as a result absorbs mineral deposits and soap scum, making it difficult overtime. C.10 is eco-friendly. </a:t>
            </a:r>
            <a:r>
              <a:rPr lang="en-US" sz="1100" dirty="0" err="1">
                <a:latin typeface="Open Sans Light" panose="020B0306030504020204" pitchFamily="34" charset="0"/>
                <a:ea typeface="Open Sans Light" panose="020B0306030504020204" pitchFamily="34" charset="0"/>
                <a:cs typeface="Open Sans Light" panose="020B0306030504020204" pitchFamily="34" charset="0"/>
              </a:rPr>
              <a:t>EnduroShield</a:t>
            </a:r>
            <a:r>
              <a:rPr lang="en-US" sz="1100" dirty="0">
                <a:latin typeface="Open Sans Light" panose="020B0306030504020204" pitchFamily="34" charset="0"/>
                <a:ea typeface="Open Sans Light" panose="020B0306030504020204" pitchFamily="34" charset="0"/>
                <a:cs typeface="Open Sans Light" panose="020B0306030504020204" pitchFamily="34" charset="0"/>
              </a:rPr>
              <a:t>® reduces your cleaning time by up to 90%. Lifetime Limited Warranty. </a:t>
            </a:r>
          </a:p>
        </p:txBody>
      </p:sp>
      <p:sp>
        <p:nvSpPr>
          <p:cNvPr id="7" name="TextBox 6">
            <a:extLst>
              <a:ext uri="{FF2B5EF4-FFF2-40B4-BE49-F238E27FC236}">
                <a16:creationId xmlns:a16="http://schemas.microsoft.com/office/drawing/2014/main" id="{5AC03310-303D-6B46-BC78-4306A73CE95A}"/>
              </a:ext>
            </a:extLst>
          </p:cNvPr>
          <p:cNvSpPr txBox="1"/>
          <p:nvPr/>
        </p:nvSpPr>
        <p:spPr>
          <a:xfrm>
            <a:off x="7894602" y="3850558"/>
            <a:ext cx="4036842" cy="1692771"/>
          </a:xfrm>
          <a:prstGeom prst="rect">
            <a:avLst/>
          </a:prstGeom>
          <a:noFill/>
        </p:spPr>
        <p:txBody>
          <a:bodyPr wrap="square" rtlCol="0">
            <a:spAutoFit/>
          </a:bodyPr>
          <a:lstStyle/>
          <a:p>
            <a:r>
              <a:rPr lang="en-US" sz="1600" dirty="0" err="1">
                <a:latin typeface="Playfair Display" pitchFamily="2" charset="77"/>
              </a:rPr>
              <a:t>ShowerGuard</a:t>
            </a:r>
            <a:r>
              <a:rPr lang="en-US" sz="1600" dirty="0">
                <a:latin typeface="Playfair Display" pitchFamily="2" charset="77"/>
              </a:rPr>
              <a:t>®</a:t>
            </a:r>
          </a:p>
          <a:p>
            <a:r>
              <a:rPr lang="en-US" sz="1100" dirty="0">
                <a:latin typeface="Open Sans Light" panose="020B0306030504020204" pitchFamily="34" charset="0"/>
                <a:ea typeface="Open Sans Light" panose="020B0306030504020204" pitchFamily="34" charset="0"/>
                <a:cs typeface="Open Sans Light" panose="020B0306030504020204" pitchFamily="34" charset="0"/>
              </a:rPr>
              <a:t>An advanced, permanent layer bonded to glass when it’s made. The patented layer doesn’t degrade. </a:t>
            </a:r>
          </a:p>
          <a:p>
            <a:endParaRPr lang="en-US" sz="1100" dirty="0">
              <a:latin typeface="Open Sans Light" panose="020B0306030504020204" pitchFamily="34" charset="0"/>
              <a:ea typeface="Open Sans Light" panose="020B0306030504020204" pitchFamily="34" charset="0"/>
              <a:cs typeface="Open Sans Light" panose="020B0306030504020204" pitchFamily="34" charset="0"/>
            </a:endParaRPr>
          </a:p>
          <a:p>
            <a:r>
              <a:rPr lang="en-US" sz="1100" dirty="0">
                <a:latin typeface="Open Sans Light" panose="020B0306030504020204" pitchFamily="34" charset="0"/>
                <a:ea typeface="Open Sans Light" panose="020B0306030504020204" pitchFamily="34" charset="0"/>
                <a:cs typeface="Open Sans Light" panose="020B0306030504020204" pitchFamily="34" charset="0"/>
              </a:rPr>
              <a:t>Ensures the surface is smooth, even microscopically, so </a:t>
            </a:r>
          </a:p>
          <a:p>
            <a:r>
              <a:rPr lang="en-US" sz="1100" dirty="0">
                <a:latin typeface="Open Sans Light" panose="020B0306030504020204" pitchFamily="34" charset="0"/>
                <a:ea typeface="Open Sans Light" panose="020B0306030504020204" pitchFamily="34" charset="0"/>
                <a:cs typeface="Open Sans Light" panose="020B0306030504020204" pitchFamily="34" charset="0"/>
              </a:rPr>
              <a:t>impurities can’t embed to cause corrosion and lasting discoloration.</a:t>
            </a:r>
          </a:p>
          <a:p>
            <a:endParaRPr lang="en-US" sz="1100" dirty="0">
              <a:latin typeface="Open Sans Light" panose="020B0306030504020204" pitchFamily="34" charset="0"/>
              <a:ea typeface="Open Sans Light" panose="020B0306030504020204" pitchFamily="34" charset="0"/>
              <a:cs typeface="Open Sans Light" panose="020B0306030504020204" pitchFamily="34" charset="0"/>
            </a:endParaRPr>
          </a:p>
          <a:p>
            <a:r>
              <a:rPr lang="en-US" sz="1100" dirty="0">
                <a:latin typeface="Open Sans Light" panose="020B0306030504020204" pitchFamily="34" charset="0"/>
                <a:ea typeface="Open Sans Light" panose="020B0306030504020204" pitchFamily="34" charset="0"/>
                <a:cs typeface="Open Sans Light" panose="020B0306030504020204" pitchFamily="34" charset="0"/>
              </a:rPr>
              <a:t>Limited Lifetime Warranty</a:t>
            </a:r>
          </a:p>
        </p:txBody>
      </p:sp>
      <p:pic>
        <p:nvPicPr>
          <p:cNvPr id="8" name="Picture 7">
            <a:extLst>
              <a:ext uri="{FF2B5EF4-FFF2-40B4-BE49-F238E27FC236}">
                <a16:creationId xmlns:a16="http://schemas.microsoft.com/office/drawing/2014/main" id="{624719F4-E0B3-0743-90A4-3D74240BC7DC}"/>
              </a:ext>
            </a:extLst>
          </p:cNvPr>
          <p:cNvPicPr>
            <a:picLocks noChangeAspect="1"/>
          </p:cNvPicPr>
          <p:nvPr/>
        </p:nvPicPr>
        <p:blipFill>
          <a:blip r:embed="rId3"/>
          <a:stretch>
            <a:fillRect/>
          </a:stretch>
        </p:blipFill>
        <p:spPr>
          <a:xfrm>
            <a:off x="6269002" y="1313222"/>
            <a:ext cx="1625600" cy="1104900"/>
          </a:xfrm>
          <a:prstGeom prst="rect">
            <a:avLst/>
          </a:prstGeom>
        </p:spPr>
      </p:pic>
      <p:cxnSp>
        <p:nvCxnSpPr>
          <p:cNvPr id="16" name="Straight Connector 15">
            <a:extLst>
              <a:ext uri="{FF2B5EF4-FFF2-40B4-BE49-F238E27FC236}">
                <a16:creationId xmlns:a16="http://schemas.microsoft.com/office/drawing/2014/main" id="{4162954B-CF58-904E-812A-84300D9E6375}"/>
              </a:ext>
            </a:extLst>
          </p:cNvPr>
          <p:cNvCxnSpPr/>
          <p:nvPr/>
        </p:nvCxnSpPr>
        <p:spPr>
          <a:xfrm>
            <a:off x="5809227" y="1313222"/>
            <a:ext cx="0" cy="4873089"/>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pic>
        <p:nvPicPr>
          <p:cNvPr id="18" name="Picture 17">
            <a:extLst>
              <a:ext uri="{FF2B5EF4-FFF2-40B4-BE49-F238E27FC236}">
                <a16:creationId xmlns:a16="http://schemas.microsoft.com/office/drawing/2014/main" id="{DBF77BE6-A9B0-984E-8CF6-62DFB6ED283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201776" y="3824072"/>
            <a:ext cx="1728382" cy="1032228"/>
          </a:xfrm>
          <a:prstGeom prst="rect">
            <a:avLst/>
          </a:prstGeom>
        </p:spPr>
      </p:pic>
    </p:spTree>
    <p:extLst>
      <p:ext uri="{BB962C8B-B14F-4D97-AF65-F5344CB8AC3E}">
        <p14:creationId xmlns:p14="http://schemas.microsoft.com/office/powerpoint/2010/main" val="132398270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B80BF4F-51EB-084A-8EF6-5FCED350EBB5}"/>
              </a:ext>
            </a:extLst>
          </p:cNvPr>
          <p:cNvSpPr/>
          <p:nvPr/>
        </p:nvSpPr>
        <p:spPr>
          <a:xfrm>
            <a:off x="0" y="-11879"/>
            <a:ext cx="12192000" cy="831273"/>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5DE180FC-5483-B742-83D4-FC62EED8D175}"/>
              </a:ext>
            </a:extLst>
          </p:cNvPr>
          <p:cNvSpPr txBox="1"/>
          <p:nvPr/>
        </p:nvSpPr>
        <p:spPr>
          <a:xfrm>
            <a:off x="166253" y="123247"/>
            <a:ext cx="5438134" cy="584775"/>
          </a:xfrm>
          <a:prstGeom prst="rect">
            <a:avLst/>
          </a:prstGeom>
          <a:noFill/>
        </p:spPr>
        <p:txBody>
          <a:bodyPr wrap="square" rtlCol="0">
            <a:spAutoFit/>
          </a:bodyPr>
          <a:lstStyle/>
          <a:p>
            <a:r>
              <a:rPr lang="en-US" sz="3200" dirty="0">
                <a:solidFill>
                  <a:schemeClr val="bg1"/>
                </a:solidFill>
                <a:latin typeface="Playfair Display" pitchFamily="2" charset="77"/>
              </a:rPr>
              <a:t>Corporate Programs</a:t>
            </a:r>
          </a:p>
        </p:txBody>
      </p:sp>
      <p:pic>
        <p:nvPicPr>
          <p:cNvPr id="5" name="Picture 4">
            <a:extLst>
              <a:ext uri="{FF2B5EF4-FFF2-40B4-BE49-F238E27FC236}">
                <a16:creationId xmlns:a16="http://schemas.microsoft.com/office/drawing/2014/main" id="{0FEB6C09-4D84-F148-85DC-2DA6202F6A3F}"/>
              </a:ext>
            </a:extLst>
          </p:cNvPr>
          <p:cNvPicPr>
            <a:picLocks noChangeAspect="1"/>
          </p:cNvPicPr>
          <p:nvPr/>
        </p:nvPicPr>
        <p:blipFill>
          <a:blip r:embed="rId2"/>
          <a:stretch>
            <a:fillRect/>
          </a:stretch>
        </p:blipFill>
        <p:spPr>
          <a:xfrm>
            <a:off x="255411" y="1438631"/>
            <a:ext cx="1701800" cy="1790700"/>
          </a:xfrm>
          <a:prstGeom prst="rect">
            <a:avLst/>
          </a:prstGeom>
        </p:spPr>
      </p:pic>
      <p:sp>
        <p:nvSpPr>
          <p:cNvPr id="4" name="TextBox 3">
            <a:extLst>
              <a:ext uri="{FF2B5EF4-FFF2-40B4-BE49-F238E27FC236}">
                <a16:creationId xmlns:a16="http://schemas.microsoft.com/office/drawing/2014/main" id="{86A1CF20-8A26-414E-8E1D-A0EA195EFC01}"/>
              </a:ext>
            </a:extLst>
          </p:cNvPr>
          <p:cNvSpPr txBox="1"/>
          <p:nvPr/>
        </p:nvSpPr>
        <p:spPr>
          <a:xfrm>
            <a:off x="2069534" y="2033899"/>
            <a:ext cx="4036842" cy="600164"/>
          </a:xfrm>
          <a:prstGeom prst="rect">
            <a:avLst/>
          </a:prstGeom>
          <a:noFill/>
        </p:spPr>
        <p:txBody>
          <a:bodyPr wrap="square" rtlCol="0">
            <a:spAutoFit/>
          </a:bodyPr>
          <a:lstStyle/>
          <a:p>
            <a:r>
              <a:rPr lang="en-US" sz="1100" dirty="0">
                <a:latin typeface="Open Sans Light" panose="020B0306030504020204" pitchFamily="34" charset="0"/>
                <a:ea typeface="Open Sans Light" panose="020B0306030504020204" pitchFamily="34" charset="0"/>
                <a:cs typeface="Open Sans Light" panose="020B0306030504020204" pitchFamily="34" charset="0"/>
              </a:rPr>
              <a:t>Our concierge program for elite HMI Exclusive Partners. Annual sales goals drive incentives and rebates available to our top revenue generating accounts. </a:t>
            </a:r>
          </a:p>
        </p:txBody>
      </p:sp>
      <p:pic>
        <p:nvPicPr>
          <p:cNvPr id="6" name="Picture 5">
            <a:extLst>
              <a:ext uri="{FF2B5EF4-FFF2-40B4-BE49-F238E27FC236}">
                <a16:creationId xmlns:a16="http://schemas.microsoft.com/office/drawing/2014/main" id="{ADC9CE11-ACE4-944F-A4ED-8EA097C0D8C6}"/>
              </a:ext>
            </a:extLst>
          </p:cNvPr>
          <p:cNvPicPr>
            <a:picLocks noChangeAspect="1"/>
          </p:cNvPicPr>
          <p:nvPr/>
        </p:nvPicPr>
        <p:blipFill>
          <a:blip r:embed="rId3"/>
          <a:stretch>
            <a:fillRect/>
          </a:stretch>
        </p:blipFill>
        <p:spPr>
          <a:xfrm>
            <a:off x="259942" y="4066824"/>
            <a:ext cx="1701800" cy="1727200"/>
          </a:xfrm>
          <a:prstGeom prst="rect">
            <a:avLst/>
          </a:prstGeom>
        </p:spPr>
      </p:pic>
      <p:sp>
        <p:nvSpPr>
          <p:cNvPr id="7" name="TextBox 6">
            <a:extLst>
              <a:ext uri="{FF2B5EF4-FFF2-40B4-BE49-F238E27FC236}">
                <a16:creationId xmlns:a16="http://schemas.microsoft.com/office/drawing/2014/main" id="{B2A79F11-9F31-C542-8A5E-C6B5F3B1D60A}"/>
              </a:ext>
            </a:extLst>
          </p:cNvPr>
          <p:cNvSpPr txBox="1"/>
          <p:nvPr/>
        </p:nvSpPr>
        <p:spPr>
          <a:xfrm>
            <a:off x="2069534" y="4630342"/>
            <a:ext cx="4036842" cy="769441"/>
          </a:xfrm>
          <a:prstGeom prst="rect">
            <a:avLst/>
          </a:prstGeom>
          <a:noFill/>
        </p:spPr>
        <p:txBody>
          <a:bodyPr wrap="square" rtlCol="0">
            <a:spAutoFit/>
          </a:bodyPr>
          <a:lstStyle/>
          <a:p>
            <a:r>
              <a:rPr lang="en-US" sz="1100" dirty="0">
                <a:latin typeface="Open Sans Light" panose="020B0306030504020204" pitchFamily="34" charset="0"/>
                <a:ea typeface="Open Sans Light" panose="020B0306030504020204" pitchFamily="34" charset="0"/>
                <a:cs typeface="Open Sans Light" panose="020B0306030504020204" pitchFamily="34" charset="0"/>
              </a:rPr>
              <a:t>A program tailored to chain glass shops, bath remodelers and multi-door clients. Volume driven, grounded in customer service and the attention to detail that large customers require. </a:t>
            </a:r>
          </a:p>
        </p:txBody>
      </p:sp>
      <p:pic>
        <p:nvPicPr>
          <p:cNvPr id="9" name="Picture 8">
            <a:extLst>
              <a:ext uri="{FF2B5EF4-FFF2-40B4-BE49-F238E27FC236}">
                <a16:creationId xmlns:a16="http://schemas.microsoft.com/office/drawing/2014/main" id="{7D323A98-B5BB-3145-84C4-D4BC17AD898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287908" y="1640884"/>
            <a:ext cx="1634608" cy="1185091"/>
          </a:xfrm>
          <a:prstGeom prst="rect">
            <a:avLst/>
          </a:prstGeom>
        </p:spPr>
      </p:pic>
      <p:pic>
        <p:nvPicPr>
          <p:cNvPr id="11" name="Picture 10">
            <a:extLst>
              <a:ext uri="{FF2B5EF4-FFF2-40B4-BE49-F238E27FC236}">
                <a16:creationId xmlns:a16="http://schemas.microsoft.com/office/drawing/2014/main" id="{B1345862-A192-A64E-B10C-927DE3146E2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326549" y="4134558"/>
            <a:ext cx="1595967" cy="1389539"/>
          </a:xfrm>
          <a:prstGeom prst="rect">
            <a:avLst/>
          </a:prstGeom>
        </p:spPr>
      </p:pic>
      <p:sp>
        <p:nvSpPr>
          <p:cNvPr id="12" name="TextBox 11">
            <a:extLst>
              <a:ext uri="{FF2B5EF4-FFF2-40B4-BE49-F238E27FC236}">
                <a16:creationId xmlns:a16="http://schemas.microsoft.com/office/drawing/2014/main" id="{95CB643E-5FB8-9746-B3C5-7A36BE10F878}"/>
              </a:ext>
            </a:extLst>
          </p:cNvPr>
          <p:cNvSpPr txBox="1"/>
          <p:nvPr/>
        </p:nvSpPr>
        <p:spPr>
          <a:xfrm>
            <a:off x="7951956" y="1764069"/>
            <a:ext cx="4036842" cy="938719"/>
          </a:xfrm>
          <a:prstGeom prst="rect">
            <a:avLst/>
          </a:prstGeom>
          <a:noFill/>
        </p:spPr>
        <p:txBody>
          <a:bodyPr wrap="square" rtlCol="0">
            <a:spAutoFit/>
          </a:bodyPr>
          <a:lstStyle/>
          <a:p>
            <a:r>
              <a:rPr lang="en-US" sz="1100" dirty="0">
                <a:latin typeface="Open Sans Light" panose="020B0306030504020204" pitchFamily="34" charset="0"/>
                <a:ea typeface="Open Sans Light" panose="020B0306030504020204" pitchFamily="34" charset="0"/>
                <a:cs typeface="Open Sans Light" panose="020B0306030504020204" pitchFamily="34" charset="0"/>
              </a:rPr>
              <a:t>Welcome our Hospitality Division, a modern approach in hotel &amp; multi-use shower project management. Our seasoned team guides specification writing, proposal, shower design and after installation care. From factory floor to door…we bring value and flow to each unique project.</a:t>
            </a:r>
          </a:p>
        </p:txBody>
      </p:sp>
      <p:sp>
        <p:nvSpPr>
          <p:cNvPr id="13" name="TextBox 12">
            <a:extLst>
              <a:ext uri="{FF2B5EF4-FFF2-40B4-BE49-F238E27FC236}">
                <a16:creationId xmlns:a16="http://schemas.microsoft.com/office/drawing/2014/main" id="{5933AF3D-6DA2-A545-8B79-AB53C86DCE0B}"/>
              </a:ext>
            </a:extLst>
          </p:cNvPr>
          <p:cNvSpPr txBox="1"/>
          <p:nvPr/>
        </p:nvSpPr>
        <p:spPr>
          <a:xfrm>
            <a:off x="7992206" y="4545703"/>
            <a:ext cx="4036842" cy="769441"/>
          </a:xfrm>
          <a:prstGeom prst="rect">
            <a:avLst/>
          </a:prstGeom>
          <a:noFill/>
        </p:spPr>
        <p:txBody>
          <a:bodyPr wrap="square" rtlCol="0">
            <a:spAutoFit/>
          </a:bodyPr>
          <a:lstStyle/>
          <a:p>
            <a:r>
              <a:rPr lang="en-US" sz="1100" dirty="0">
                <a:latin typeface="Open Sans Light" panose="020B0306030504020204" pitchFamily="34" charset="0"/>
                <a:ea typeface="Open Sans Light" panose="020B0306030504020204" pitchFamily="34" charset="0"/>
                <a:cs typeface="Open Sans Light" panose="020B0306030504020204" pitchFamily="34" charset="0"/>
              </a:rPr>
              <a:t>If you are our customer, you are our partner. From the very first order, HMI accounts enjoy value added benefits in marketing, communication and the first in-class customer service HMI is known for.</a:t>
            </a:r>
          </a:p>
        </p:txBody>
      </p:sp>
    </p:spTree>
    <p:extLst>
      <p:ext uri="{BB962C8B-B14F-4D97-AF65-F5344CB8AC3E}">
        <p14:creationId xmlns:p14="http://schemas.microsoft.com/office/powerpoint/2010/main" val="354117241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93BFC5E4-838F-5E47-B235-9828C6F9BA98}"/>
              </a:ext>
            </a:extLst>
          </p:cNvPr>
          <p:cNvPicPr>
            <a:picLocks noChangeAspect="1"/>
          </p:cNvPicPr>
          <p:nvPr/>
        </p:nvPicPr>
        <p:blipFill>
          <a:blip r:embed="rId2"/>
          <a:stretch>
            <a:fillRect/>
          </a:stretch>
        </p:blipFill>
        <p:spPr>
          <a:xfrm>
            <a:off x="166253" y="1503429"/>
            <a:ext cx="9759463" cy="4174882"/>
          </a:xfrm>
          <a:prstGeom prst="rect">
            <a:avLst/>
          </a:prstGeom>
        </p:spPr>
      </p:pic>
      <p:sp>
        <p:nvSpPr>
          <p:cNvPr id="2" name="Rectangle 1">
            <a:extLst>
              <a:ext uri="{FF2B5EF4-FFF2-40B4-BE49-F238E27FC236}">
                <a16:creationId xmlns:a16="http://schemas.microsoft.com/office/drawing/2014/main" id="{483C34E0-D0A9-9C4B-895B-FCFF91CC6C19}"/>
              </a:ext>
            </a:extLst>
          </p:cNvPr>
          <p:cNvSpPr/>
          <p:nvPr/>
        </p:nvSpPr>
        <p:spPr>
          <a:xfrm>
            <a:off x="0" y="-11879"/>
            <a:ext cx="12192000" cy="831273"/>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ABA82D86-2A15-A14A-B335-2A8F1EE4B9AF}"/>
              </a:ext>
            </a:extLst>
          </p:cNvPr>
          <p:cNvSpPr txBox="1"/>
          <p:nvPr/>
        </p:nvSpPr>
        <p:spPr>
          <a:xfrm>
            <a:off x="166253" y="123247"/>
            <a:ext cx="5438134" cy="584775"/>
          </a:xfrm>
          <a:prstGeom prst="rect">
            <a:avLst/>
          </a:prstGeom>
          <a:noFill/>
        </p:spPr>
        <p:txBody>
          <a:bodyPr wrap="square" rtlCol="0">
            <a:spAutoFit/>
          </a:bodyPr>
          <a:lstStyle/>
          <a:p>
            <a:r>
              <a:rPr lang="en-US" sz="3200" dirty="0">
                <a:solidFill>
                  <a:schemeClr val="bg1"/>
                </a:solidFill>
                <a:latin typeface="Playfair Display" pitchFamily="2" charset="77"/>
              </a:rPr>
              <a:t>Corporate Programs</a:t>
            </a:r>
          </a:p>
        </p:txBody>
      </p:sp>
      <p:sp>
        <p:nvSpPr>
          <p:cNvPr id="4" name="TextBox 3">
            <a:extLst>
              <a:ext uri="{FF2B5EF4-FFF2-40B4-BE49-F238E27FC236}">
                <a16:creationId xmlns:a16="http://schemas.microsoft.com/office/drawing/2014/main" id="{7A102EBA-8A16-784D-85EF-3D6708C024AD}"/>
              </a:ext>
            </a:extLst>
          </p:cNvPr>
          <p:cNvSpPr txBox="1"/>
          <p:nvPr/>
        </p:nvSpPr>
        <p:spPr>
          <a:xfrm>
            <a:off x="1852032" y="2033899"/>
            <a:ext cx="4036842" cy="600164"/>
          </a:xfrm>
          <a:prstGeom prst="rect">
            <a:avLst/>
          </a:prstGeom>
          <a:noFill/>
        </p:spPr>
        <p:txBody>
          <a:bodyPr wrap="square" rtlCol="0">
            <a:spAutoFit/>
          </a:bodyPr>
          <a:lstStyle/>
          <a:p>
            <a:r>
              <a:rPr lang="en-US" sz="1100" dirty="0">
                <a:latin typeface="Open Sans Light" panose="020B0306030504020204" pitchFamily="34" charset="0"/>
                <a:ea typeface="Open Sans Light" panose="020B0306030504020204" pitchFamily="34" charset="0"/>
                <a:cs typeface="Open Sans Light" panose="020B0306030504020204" pitchFamily="34" charset="0"/>
              </a:rPr>
              <a:t>When we row in the same direction, success is imminent. </a:t>
            </a:r>
          </a:p>
          <a:p>
            <a:r>
              <a:rPr lang="en-US" sz="1100" dirty="0">
                <a:latin typeface="Open Sans Light" panose="020B0306030504020204" pitchFamily="34" charset="0"/>
                <a:ea typeface="Open Sans Light" panose="020B0306030504020204" pitchFamily="34" charset="0"/>
                <a:cs typeface="Open Sans Light" panose="020B0306030504020204" pitchFamily="34" charset="0"/>
              </a:rPr>
              <a:t>This internal campaign sets the energy for what HMI embodies inside and outside our physical walls.</a:t>
            </a:r>
          </a:p>
        </p:txBody>
      </p:sp>
      <p:sp>
        <p:nvSpPr>
          <p:cNvPr id="5" name="TextBox 4">
            <a:extLst>
              <a:ext uri="{FF2B5EF4-FFF2-40B4-BE49-F238E27FC236}">
                <a16:creationId xmlns:a16="http://schemas.microsoft.com/office/drawing/2014/main" id="{C4F37E29-CE00-4A48-B8CF-BD3D77D61568}"/>
              </a:ext>
            </a:extLst>
          </p:cNvPr>
          <p:cNvSpPr txBox="1"/>
          <p:nvPr/>
        </p:nvSpPr>
        <p:spPr>
          <a:xfrm>
            <a:off x="2408201" y="3856105"/>
            <a:ext cx="3196186" cy="600164"/>
          </a:xfrm>
          <a:prstGeom prst="rect">
            <a:avLst/>
          </a:prstGeom>
          <a:noFill/>
        </p:spPr>
        <p:txBody>
          <a:bodyPr wrap="square" rtlCol="0">
            <a:spAutoFit/>
          </a:bodyPr>
          <a:lstStyle/>
          <a:p>
            <a:r>
              <a:rPr lang="en-US" sz="1100" dirty="0">
                <a:latin typeface="Open Sans Light" panose="020B0306030504020204" pitchFamily="34" charset="0"/>
                <a:ea typeface="Open Sans Light" panose="020B0306030504020204" pitchFamily="34" charset="0"/>
                <a:cs typeface="Open Sans Light" panose="020B0306030504020204" pitchFamily="34" charset="0"/>
              </a:rPr>
              <a:t>No flaws in our deliverables may be a reach. But every HMI facility strives to come as close to this mantra as humanly possible. </a:t>
            </a:r>
          </a:p>
        </p:txBody>
      </p:sp>
      <p:sp>
        <p:nvSpPr>
          <p:cNvPr id="6" name="TextBox 5">
            <a:extLst>
              <a:ext uri="{FF2B5EF4-FFF2-40B4-BE49-F238E27FC236}">
                <a16:creationId xmlns:a16="http://schemas.microsoft.com/office/drawing/2014/main" id="{66616A56-56A7-A145-A32D-BA429AD475E6}"/>
              </a:ext>
            </a:extLst>
          </p:cNvPr>
          <p:cNvSpPr txBox="1"/>
          <p:nvPr/>
        </p:nvSpPr>
        <p:spPr>
          <a:xfrm>
            <a:off x="7992206" y="2634063"/>
            <a:ext cx="4036842" cy="769441"/>
          </a:xfrm>
          <a:prstGeom prst="rect">
            <a:avLst/>
          </a:prstGeom>
          <a:noFill/>
        </p:spPr>
        <p:txBody>
          <a:bodyPr wrap="square" rtlCol="0">
            <a:spAutoFit/>
          </a:bodyPr>
          <a:lstStyle/>
          <a:p>
            <a:r>
              <a:rPr lang="en-US" sz="1100" dirty="0">
                <a:latin typeface="Open Sans Light" panose="020B0306030504020204" pitchFamily="34" charset="0"/>
                <a:ea typeface="Open Sans Light" panose="020B0306030504020204" pitchFamily="34" charset="0"/>
                <a:cs typeface="Open Sans Light" panose="020B0306030504020204" pitchFamily="34" charset="0"/>
              </a:rPr>
              <a:t>Safety is always on our minds and at the heart of our facilities. This corporate culture campaign serves to highlight the poignancy of minimizing accidents on and off the factory floor.</a:t>
            </a:r>
          </a:p>
        </p:txBody>
      </p:sp>
      <p:sp>
        <p:nvSpPr>
          <p:cNvPr id="7" name="TextBox 6">
            <a:extLst>
              <a:ext uri="{FF2B5EF4-FFF2-40B4-BE49-F238E27FC236}">
                <a16:creationId xmlns:a16="http://schemas.microsoft.com/office/drawing/2014/main" id="{D6D0C9DB-C0EA-B745-84B1-DF8602F75F0B}"/>
              </a:ext>
            </a:extLst>
          </p:cNvPr>
          <p:cNvSpPr txBox="1"/>
          <p:nvPr/>
        </p:nvSpPr>
        <p:spPr>
          <a:xfrm>
            <a:off x="7698695" y="4252192"/>
            <a:ext cx="4036842" cy="769441"/>
          </a:xfrm>
          <a:prstGeom prst="rect">
            <a:avLst/>
          </a:prstGeom>
          <a:noFill/>
        </p:spPr>
        <p:txBody>
          <a:bodyPr wrap="square" rtlCol="0">
            <a:spAutoFit/>
          </a:bodyPr>
          <a:lstStyle/>
          <a:p>
            <a:r>
              <a:rPr lang="en-US" sz="1100" dirty="0">
                <a:latin typeface="Open Sans Light" panose="020B0306030504020204" pitchFamily="34" charset="0"/>
                <a:ea typeface="Open Sans Light" panose="020B0306030504020204" pitchFamily="34" charset="0"/>
                <a:cs typeface="Open Sans Light" panose="020B0306030504020204" pitchFamily="34" charset="0"/>
              </a:rPr>
              <a:t>Our employees are our family, and they rely on the corporate benefits and programs that support their families. This Human Resources initiative lays the groundwork for the multiple programs we offer our team.</a:t>
            </a:r>
          </a:p>
        </p:txBody>
      </p:sp>
    </p:spTree>
    <p:extLst>
      <p:ext uri="{BB962C8B-B14F-4D97-AF65-F5344CB8AC3E}">
        <p14:creationId xmlns:p14="http://schemas.microsoft.com/office/powerpoint/2010/main" val="144599232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67CAFDB-6318-EB47-BF8C-3531B8129BB5}"/>
              </a:ext>
            </a:extLst>
          </p:cNvPr>
          <p:cNvSpPr/>
          <p:nvPr/>
        </p:nvSpPr>
        <p:spPr>
          <a:xfrm>
            <a:off x="0" y="-11879"/>
            <a:ext cx="12192000" cy="831273"/>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68A39991-A7F5-6443-99C9-EB258EA3A943}"/>
              </a:ext>
            </a:extLst>
          </p:cNvPr>
          <p:cNvSpPr txBox="1"/>
          <p:nvPr/>
        </p:nvSpPr>
        <p:spPr>
          <a:xfrm>
            <a:off x="166253" y="123247"/>
            <a:ext cx="5438134" cy="584775"/>
          </a:xfrm>
          <a:prstGeom prst="rect">
            <a:avLst/>
          </a:prstGeom>
          <a:noFill/>
        </p:spPr>
        <p:txBody>
          <a:bodyPr wrap="square" rtlCol="0">
            <a:spAutoFit/>
          </a:bodyPr>
          <a:lstStyle/>
          <a:p>
            <a:r>
              <a:rPr lang="en-US" sz="3200" dirty="0">
                <a:solidFill>
                  <a:schemeClr val="bg1"/>
                </a:solidFill>
                <a:latin typeface="Playfair Display" pitchFamily="2" charset="77"/>
              </a:rPr>
              <a:t>Corporate Programs</a:t>
            </a:r>
          </a:p>
        </p:txBody>
      </p:sp>
      <p:sp>
        <p:nvSpPr>
          <p:cNvPr id="4" name="TextBox 3">
            <a:extLst>
              <a:ext uri="{FF2B5EF4-FFF2-40B4-BE49-F238E27FC236}">
                <a16:creationId xmlns:a16="http://schemas.microsoft.com/office/drawing/2014/main" id="{B1B5D9D5-63BF-CD47-9630-C8D3A29A544D}"/>
              </a:ext>
            </a:extLst>
          </p:cNvPr>
          <p:cNvSpPr txBox="1"/>
          <p:nvPr/>
        </p:nvSpPr>
        <p:spPr>
          <a:xfrm>
            <a:off x="2969632" y="1236156"/>
            <a:ext cx="6354990" cy="1492716"/>
          </a:xfrm>
          <a:prstGeom prst="rect">
            <a:avLst/>
          </a:prstGeom>
          <a:noFill/>
        </p:spPr>
        <p:txBody>
          <a:bodyPr wrap="square" rtlCol="0">
            <a:spAutoFit/>
          </a:bodyPr>
          <a:lstStyle/>
          <a:p>
            <a:r>
              <a:rPr lang="en-US" sz="1400" dirty="0">
                <a:latin typeface="Playfair Display" pitchFamily="2" charset="77"/>
                <a:ea typeface="Open Sans Light" panose="020B0306030504020204" pitchFamily="34" charset="0"/>
                <a:cs typeface="Open Sans Light" panose="020B0306030504020204" pitchFamily="34" charset="0"/>
              </a:rPr>
              <a:t>Environmental &amp; Social Governance</a:t>
            </a:r>
          </a:p>
          <a:p>
            <a:endParaRPr lang="en-US" sz="1100" dirty="0">
              <a:latin typeface="Open Sans Light" panose="020B0306030504020204" pitchFamily="34" charset="0"/>
              <a:ea typeface="Open Sans Light" panose="020B0306030504020204" pitchFamily="34" charset="0"/>
              <a:cs typeface="Open Sans Light" panose="020B0306030504020204" pitchFamily="34" charset="0"/>
            </a:endParaRPr>
          </a:p>
          <a:p>
            <a:r>
              <a:rPr lang="en-US" sz="1100" dirty="0">
                <a:latin typeface="Open Sans Light" panose="020B0306030504020204" pitchFamily="34" charset="0"/>
                <a:ea typeface="Open Sans Light" panose="020B0306030504020204" pitchFamily="34" charset="0"/>
                <a:cs typeface="Open Sans Light" panose="020B0306030504020204" pitchFamily="34" charset="0"/>
              </a:rPr>
              <a:t>A timely program that holds our company and our people accountable to care for the earth, our principles and each other.</a:t>
            </a:r>
          </a:p>
          <a:p>
            <a:endParaRPr lang="en-US" sz="1100" dirty="0">
              <a:latin typeface="Open Sans Light" panose="020B0306030504020204" pitchFamily="34" charset="0"/>
              <a:ea typeface="Open Sans Light" panose="020B0306030504020204" pitchFamily="34" charset="0"/>
              <a:cs typeface="Open Sans Light" panose="020B0306030504020204" pitchFamily="34" charset="0"/>
            </a:endParaRPr>
          </a:p>
          <a:p>
            <a:r>
              <a:rPr lang="en-US" sz="1100" dirty="0">
                <a:latin typeface="Open Sans Light" panose="020B0306030504020204" pitchFamily="34" charset="0"/>
                <a:ea typeface="Open Sans Light" panose="020B0306030504020204" pitchFamily="34" charset="0"/>
                <a:cs typeface="Open Sans Light" panose="020B0306030504020204" pitchFamily="34" charset="0"/>
              </a:rPr>
              <a:t>From recycling glass, plastic edging, water usage within our factories and beyond, HMI is committed to reducing our carbon footprint. We are educating ourselves on the myriad of ways we can become a more socially conscious &amp; holistically mindful organization. </a:t>
            </a:r>
          </a:p>
        </p:txBody>
      </p:sp>
      <p:sp>
        <p:nvSpPr>
          <p:cNvPr id="5" name="TextBox 4">
            <a:extLst>
              <a:ext uri="{FF2B5EF4-FFF2-40B4-BE49-F238E27FC236}">
                <a16:creationId xmlns:a16="http://schemas.microsoft.com/office/drawing/2014/main" id="{C0ADC812-0FE1-A849-B1C2-279EC8CE93FB}"/>
              </a:ext>
            </a:extLst>
          </p:cNvPr>
          <p:cNvSpPr txBox="1"/>
          <p:nvPr/>
        </p:nvSpPr>
        <p:spPr>
          <a:xfrm>
            <a:off x="2969632" y="4646326"/>
            <a:ext cx="6117924" cy="984885"/>
          </a:xfrm>
          <a:prstGeom prst="rect">
            <a:avLst/>
          </a:prstGeom>
          <a:noFill/>
        </p:spPr>
        <p:txBody>
          <a:bodyPr wrap="square" rtlCol="0">
            <a:spAutoFit/>
          </a:bodyPr>
          <a:lstStyle/>
          <a:p>
            <a:r>
              <a:rPr lang="en-US" sz="1400" dirty="0">
                <a:latin typeface="Playfair Display" pitchFamily="2" charset="77"/>
                <a:ea typeface="Open Sans Light" panose="020B0306030504020204" pitchFamily="34" charset="0"/>
                <a:cs typeface="Open Sans Light" panose="020B0306030504020204" pitchFamily="34" charset="0"/>
              </a:rPr>
              <a:t>Diversity &amp; Inclusion Council </a:t>
            </a:r>
          </a:p>
          <a:p>
            <a:endParaRPr lang="en-US" sz="1100" dirty="0">
              <a:latin typeface="Open Sans Light" panose="020B0306030504020204" pitchFamily="34" charset="0"/>
              <a:ea typeface="Open Sans Light" panose="020B0306030504020204" pitchFamily="34" charset="0"/>
              <a:cs typeface="Open Sans Light" panose="020B0306030504020204" pitchFamily="34" charset="0"/>
            </a:endParaRPr>
          </a:p>
          <a:p>
            <a:r>
              <a:rPr lang="en-US" sz="1100" dirty="0">
                <a:latin typeface="Open Sans Light" panose="020B0306030504020204" pitchFamily="34" charset="0"/>
                <a:ea typeface="Open Sans Light" panose="020B0306030504020204" pitchFamily="34" charset="0"/>
                <a:cs typeface="Open Sans Light" panose="020B0306030504020204" pitchFamily="34" charset="0"/>
              </a:rPr>
              <a:t>Today the HMI Team represents 11 nationalities, but tomorrow may welcome so many more. This internal group seeks to unify and highlight the unique differences while celebrating the commonalities that bind us together as a collective whole. </a:t>
            </a:r>
          </a:p>
        </p:txBody>
      </p:sp>
      <p:pic>
        <p:nvPicPr>
          <p:cNvPr id="7" name="Picture 6">
            <a:extLst>
              <a:ext uri="{FF2B5EF4-FFF2-40B4-BE49-F238E27FC236}">
                <a16:creationId xmlns:a16="http://schemas.microsoft.com/office/drawing/2014/main" id="{24BBE918-8E26-4B40-8A7C-7386F4BDA9D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56356" y="4646326"/>
            <a:ext cx="1817510" cy="1368416"/>
          </a:xfrm>
          <a:prstGeom prst="rect">
            <a:avLst/>
          </a:prstGeom>
        </p:spPr>
      </p:pic>
      <p:pic>
        <p:nvPicPr>
          <p:cNvPr id="9" name="Picture 8">
            <a:extLst>
              <a:ext uri="{FF2B5EF4-FFF2-40B4-BE49-F238E27FC236}">
                <a16:creationId xmlns:a16="http://schemas.microsoft.com/office/drawing/2014/main" id="{68566668-6646-6645-B085-7644BDBB4DE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0448" y="1299018"/>
            <a:ext cx="2434872" cy="2557086"/>
          </a:xfrm>
          <a:prstGeom prst="rect">
            <a:avLst/>
          </a:prstGeom>
        </p:spPr>
      </p:pic>
    </p:spTree>
    <p:extLst>
      <p:ext uri="{BB962C8B-B14F-4D97-AF65-F5344CB8AC3E}">
        <p14:creationId xmlns:p14="http://schemas.microsoft.com/office/powerpoint/2010/main" val="419693212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EA0EE9A-0C02-004F-9B22-7564402509EF}"/>
              </a:ext>
            </a:extLst>
          </p:cNvPr>
          <p:cNvSpPr/>
          <p:nvPr/>
        </p:nvSpPr>
        <p:spPr>
          <a:xfrm>
            <a:off x="0" y="-11879"/>
            <a:ext cx="12192000" cy="831273"/>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336AD940-27BD-3746-95E8-3AF718AD0571}"/>
              </a:ext>
            </a:extLst>
          </p:cNvPr>
          <p:cNvSpPr txBox="1"/>
          <p:nvPr/>
        </p:nvSpPr>
        <p:spPr>
          <a:xfrm>
            <a:off x="166253" y="123247"/>
            <a:ext cx="5438134" cy="584775"/>
          </a:xfrm>
          <a:prstGeom prst="rect">
            <a:avLst/>
          </a:prstGeom>
          <a:noFill/>
        </p:spPr>
        <p:txBody>
          <a:bodyPr wrap="square" rtlCol="0">
            <a:spAutoFit/>
          </a:bodyPr>
          <a:lstStyle/>
          <a:p>
            <a:r>
              <a:rPr lang="en-US" sz="3200" dirty="0">
                <a:solidFill>
                  <a:schemeClr val="bg1"/>
                </a:solidFill>
                <a:latin typeface="Playfair Display" pitchFamily="2" charset="77"/>
              </a:rPr>
              <a:t>Contact Us</a:t>
            </a:r>
          </a:p>
        </p:txBody>
      </p:sp>
      <p:sp>
        <p:nvSpPr>
          <p:cNvPr id="4" name="TextBox 3">
            <a:extLst>
              <a:ext uri="{FF2B5EF4-FFF2-40B4-BE49-F238E27FC236}">
                <a16:creationId xmlns:a16="http://schemas.microsoft.com/office/drawing/2014/main" id="{B16B3CFB-CEBC-F547-ABE0-1F088A38E15A}"/>
              </a:ext>
            </a:extLst>
          </p:cNvPr>
          <p:cNvSpPr txBox="1"/>
          <p:nvPr/>
        </p:nvSpPr>
        <p:spPr>
          <a:xfrm>
            <a:off x="790878" y="1100689"/>
            <a:ext cx="3679524" cy="3754874"/>
          </a:xfrm>
          <a:prstGeom prst="rect">
            <a:avLst/>
          </a:prstGeom>
          <a:noFill/>
        </p:spPr>
        <p:txBody>
          <a:bodyPr wrap="square" rtlCol="0">
            <a:spAutoFit/>
          </a:bodyPr>
          <a:lstStyle/>
          <a:p>
            <a:pPr algn="ctr"/>
            <a:r>
              <a:rPr lang="en-US" sz="1400" b="1" dirty="0">
                <a:latin typeface="Open Sans Semibold" panose="020B0606030504020204" pitchFamily="34" charset="0"/>
                <a:ea typeface="Open Sans Semibold" panose="020B0606030504020204" pitchFamily="34" charset="0"/>
                <a:cs typeface="Open Sans Semibold" panose="020B0606030504020204" pitchFamily="34" charset="0"/>
              </a:rPr>
              <a:t>LOUISVILLE, KY </a:t>
            </a:r>
          </a:p>
          <a:p>
            <a:pPr algn="ctr"/>
            <a:r>
              <a:rPr lang="en-US" sz="1400" b="1" dirty="0">
                <a:latin typeface="Open Sans Semibold" panose="020B0606030504020204" pitchFamily="34" charset="0"/>
                <a:ea typeface="Open Sans Semibold" panose="020B0606030504020204" pitchFamily="34" charset="0"/>
                <a:cs typeface="Open Sans Semibold" panose="020B0606030504020204" pitchFamily="34" charset="0"/>
              </a:rPr>
              <a:t>4795 Shepherdsville Road </a:t>
            </a:r>
          </a:p>
          <a:p>
            <a:pPr algn="ctr"/>
            <a:r>
              <a:rPr lang="en-US" sz="1400" b="1" dirty="0">
                <a:latin typeface="Open Sans Semibold" panose="020B0606030504020204" pitchFamily="34" charset="0"/>
                <a:ea typeface="Open Sans Semibold" panose="020B0606030504020204" pitchFamily="34" charset="0"/>
                <a:cs typeface="Open Sans Semibold" panose="020B0606030504020204" pitchFamily="34" charset="0"/>
              </a:rPr>
              <a:t>Louisville, KY 40218 </a:t>
            </a:r>
          </a:p>
          <a:p>
            <a:pPr algn="ctr"/>
            <a:r>
              <a:rPr lang="en-US" sz="1400" b="1" dirty="0">
                <a:latin typeface="Open Sans Semibold" panose="020B0606030504020204" pitchFamily="34" charset="0"/>
                <a:ea typeface="Open Sans Semibold" panose="020B0606030504020204" pitchFamily="34" charset="0"/>
                <a:cs typeface="Open Sans Semibold" panose="020B0606030504020204" pitchFamily="34" charset="0"/>
              </a:rPr>
              <a:t>800-826-2577 | Main 502-969-4059 </a:t>
            </a:r>
          </a:p>
          <a:p>
            <a:pPr algn="ctr"/>
            <a:r>
              <a:rPr lang="en-US" sz="1400" b="1" dirty="0" err="1">
                <a:latin typeface="Open Sans Semibold" panose="020B0606030504020204" pitchFamily="34" charset="0"/>
                <a:ea typeface="Open Sans Semibold" panose="020B0606030504020204" pitchFamily="34" charset="0"/>
                <a:cs typeface="Open Sans Semibold" panose="020B0606030504020204" pitchFamily="34" charset="0"/>
              </a:rPr>
              <a:t>louisvillesales@hmiglass.com</a:t>
            </a:r>
            <a:r>
              <a:rPr lang="en-US" sz="1400" b="1" dirty="0">
                <a:latin typeface="Open Sans Semibold" panose="020B0606030504020204" pitchFamily="34" charset="0"/>
                <a:ea typeface="Open Sans Semibold" panose="020B0606030504020204" pitchFamily="34" charset="0"/>
                <a:cs typeface="Open Sans Semibold" panose="020B0606030504020204" pitchFamily="34" charset="0"/>
              </a:rPr>
              <a:t> </a:t>
            </a:r>
          </a:p>
          <a:p>
            <a:pPr algn="ctr"/>
            <a:endParaRPr lang="en-US" sz="1400" b="1" dirty="0">
              <a:latin typeface="Open Sans Semibold" panose="020B0606030504020204" pitchFamily="34" charset="0"/>
              <a:ea typeface="Open Sans Semibold" panose="020B0606030504020204" pitchFamily="34" charset="0"/>
              <a:cs typeface="Open Sans Semibold" panose="020B0606030504020204" pitchFamily="34" charset="0"/>
            </a:endParaRPr>
          </a:p>
          <a:p>
            <a:pPr algn="ctr"/>
            <a:r>
              <a:rPr lang="en-US" sz="1400" b="1" dirty="0">
                <a:latin typeface="Open Sans Semibold" panose="020B0606030504020204" pitchFamily="34" charset="0"/>
                <a:ea typeface="Open Sans Semibold" panose="020B0606030504020204" pitchFamily="34" charset="0"/>
                <a:cs typeface="Open Sans Semibold" panose="020B0606030504020204" pitchFamily="34" charset="0"/>
              </a:rPr>
              <a:t>BOSTON, MA </a:t>
            </a:r>
          </a:p>
          <a:p>
            <a:pPr algn="ctr"/>
            <a:r>
              <a:rPr lang="en-US" sz="1400" b="1" dirty="0">
                <a:latin typeface="Open Sans Semibold" panose="020B0606030504020204" pitchFamily="34" charset="0"/>
                <a:ea typeface="Open Sans Semibold" panose="020B0606030504020204" pitchFamily="34" charset="0"/>
                <a:cs typeface="Open Sans Semibold" panose="020B0606030504020204" pitchFamily="34" charset="0"/>
              </a:rPr>
              <a:t>369 Douglas Road </a:t>
            </a:r>
          </a:p>
          <a:p>
            <a:pPr algn="ctr"/>
            <a:r>
              <a:rPr lang="en-US" sz="1400" b="1" dirty="0">
                <a:latin typeface="Open Sans Semibold" panose="020B0606030504020204" pitchFamily="34" charset="0"/>
                <a:ea typeface="Open Sans Semibold" panose="020B0606030504020204" pitchFamily="34" charset="0"/>
                <a:cs typeface="Open Sans Semibold" panose="020B0606030504020204" pitchFamily="34" charset="0"/>
              </a:rPr>
              <a:t>Whitinsville, MA 01588 </a:t>
            </a:r>
          </a:p>
          <a:p>
            <a:pPr algn="ctr"/>
            <a:r>
              <a:rPr lang="en-US" sz="1400" b="1" dirty="0">
                <a:latin typeface="Open Sans Semibold" panose="020B0606030504020204" pitchFamily="34" charset="0"/>
                <a:ea typeface="Open Sans Semibold" panose="020B0606030504020204" pitchFamily="34" charset="0"/>
                <a:cs typeface="Open Sans Semibold" panose="020B0606030504020204" pitchFamily="34" charset="0"/>
              </a:rPr>
              <a:t>800-767-5954 | Main 401-762-5953 </a:t>
            </a:r>
          </a:p>
          <a:p>
            <a:pPr algn="ctr"/>
            <a:r>
              <a:rPr lang="en-US" sz="1400" b="1" dirty="0" err="1">
                <a:latin typeface="Open Sans Semibold" panose="020B0606030504020204" pitchFamily="34" charset="0"/>
                <a:ea typeface="Open Sans Semibold" panose="020B0606030504020204" pitchFamily="34" charset="0"/>
                <a:cs typeface="Open Sans Semibold" panose="020B0606030504020204" pitchFamily="34" charset="0"/>
              </a:rPr>
              <a:t>bostonsales@hmiglass.com</a:t>
            </a:r>
            <a:r>
              <a:rPr lang="en-US" sz="1400" b="1" dirty="0">
                <a:latin typeface="Open Sans Semibold" panose="020B0606030504020204" pitchFamily="34" charset="0"/>
                <a:ea typeface="Open Sans Semibold" panose="020B0606030504020204" pitchFamily="34" charset="0"/>
                <a:cs typeface="Open Sans Semibold" panose="020B0606030504020204" pitchFamily="34" charset="0"/>
              </a:rPr>
              <a:t> </a:t>
            </a:r>
          </a:p>
          <a:p>
            <a:pPr algn="ctr"/>
            <a:endParaRPr lang="en-US" sz="1400" b="1" dirty="0">
              <a:latin typeface="Open Sans Semibold" panose="020B0606030504020204" pitchFamily="34" charset="0"/>
              <a:ea typeface="Open Sans Semibold" panose="020B0606030504020204" pitchFamily="34" charset="0"/>
              <a:cs typeface="Open Sans Semibold" panose="020B0606030504020204" pitchFamily="34" charset="0"/>
            </a:endParaRPr>
          </a:p>
          <a:p>
            <a:pPr algn="ctr"/>
            <a:r>
              <a:rPr lang="en-US" sz="1400" b="1" dirty="0">
                <a:latin typeface="Open Sans Semibold" panose="020B0606030504020204" pitchFamily="34" charset="0"/>
                <a:ea typeface="Open Sans Semibold" panose="020B0606030504020204" pitchFamily="34" charset="0"/>
                <a:cs typeface="Open Sans Semibold" panose="020B0606030504020204" pitchFamily="34" charset="0"/>
              </a:rPr>
              <a:t>ARLINGTON, TX </a:t>
            </a:r>
          </a:p>
          <a:p>
            <a:pPr algn="ctr"/>
            <a:r>
              <a:rPr lang="en-US" sz="1400" b="1" dirty="0">
                <a:latin typeface="Open Sans Semibold" panose="020B0606030504020204" pitchFamily="34" charset="0"/>
                <a:ea typeface="Open Sans Semibold" panose="020B0606030504020204" pitchFamily="34" charset="0"/>
                <a:cs typeface="Open Sans Semibold" panose="020B0606030504020204" pitchFamily="34" charset="0"/>
              </a:rPr>
              <a:t>825 Ave H E Suite 115 </a:t>
            </a:r>
          </a:p>
          <a:p>
            <a:pPr algn="ctr"/>
            <a:r>
              <a:rPr lang="en-US" sz="1400" b="1" dirty="0">
                <a:latin typeface="Open Sans Semibold" panose="020B0606030504020204" pitchFamily="34" charset="0"/>
                <a:ea typeface="Open Sans Semibold" panose="020B0606030504020204" pitchFamily="34" charset="0"/>
                <a:cs typeface="Open Sans Semibold" panose="020B0606030504020204" pitchFamily="34" charset="0"/>
              </a:rPr>
              <a:t>Arlington, TX 76011 </a:t>
            </a:r>
          </a:p>
          <a:p>
            <a:pPr algn="ctr"/>
            <a:r>
              <a:rPr lang="en-US" sz="1400" b="1" dirty="0">
                <a:latin typeface="Open Sans Semibold" panose="020B0606030504020204" pitchFamily="34" charset="0"/>
                <a:ea typeface="Open Sans Semibold" panose="020B0606030504020204" pitchFamily="34" charset="0"/>
                <a:cs typeface="Open Sans Semibold" panose="020B0606030504020204" pitchFamily="34" charset="0"/>
              </a:rPr>
              <a:t>877-746-9371 | Main 817-640-7220 </a:t>
            </a:r>
          </a:p>
          <a:p>
            <a:pPr algn="ctr"/>
            <a:r>
              <a:rPr lang="en-US" sz="1400" b="1" dirty="0" err="1">
                <a:latin typeface="Open Sans Semibold" panose="020B0606030504020204" pitchFamily="34" charset="0"/>
                <a:ea typeface="Open Sans Semibold" panose="020B0606030504020204" pitchFamily="34" charset="0"/>
                <a:cs typeface="Open Sans Semibold" panose="020B0606030504020204" pitchFamily="34" charset="0"/>
              </a:rPr>
              <a:t>texassales@hmiglass.com</a:t>
            </a:r>
            <a:r>
              <a:rPr lang="en-US" sz="1400" b="1" dirty="0">
                <a:latin typeface="Open Sans Semibold" panose="020B0606030504020204" pitchFamily="34" charset="0"/>
                <a:ea typeface="Open Sans Semibold" panose="020B0606030504020204" pitchFamily="34" charset="0"/>
                <a:cs typeface="Open Sans Semibold" panose="020B0606030504020204" pitchFamily="34" charset="0"/>
              </a:rPr>
              <a:t> </a:t>
            </a:r>
          </a:p>
        </p:txBody>
      </p:sp>
      <p:pic>
        <p:nvPicPr>
          <p:cNvPr id="6" name="Picture 5">
            <a:extLst>
              <a:ext uri="{FF2B5EF4-FFF2-40B4-BE49-F238E27FC236}">
                <a16:creationId xmlns:a16="http://schemas.microsoft.com/office/drawing/2014/main" id="{09138B11-D954-194C-8767-6787A500D263}"/>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577377" y="819394"/>
            <a:ext cx="6614623" cy="6065255"/>
          </a:xfrm>
          <a:prstGeom prst="rect">
            <a:avLst/>
          </a:prstGeom>
        </p:spPr>
      </p:pic>
      <p:pic>
        <p:nvPicPr>
          <p:cNvPr id="8" name="Picture 7">
            <a:extLst>
              <a:ext uri="{FF2B5EF4-FFF2-40B4-BE49-F238E27FC236}">
                <a16:creationId xmlns:a16="http://schemas.microsoft.com/office/drawing/2014/main" id="{0ACC1B6D-E9F4-6445-8BF0-DE7FA08D1B4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5260621"/>
            <a:ext cx="3016525" cy="1444979"/>
          </a:xfrm>
          <a:prstGeom prst="rect">
            <a:avLst/>
          </a:prstGeom>
        </p:spPr>
      </p:pic>
    </p:spTree>
    <p:extLst>
      <p:ext uri="{BB962C8B-B14F-4D97-AF65-F5344CB8AC3E}">
        <p14:creationId xmlns:p14="http://schemas.microsoft.com/office/powerpoint/2010/main" val="42220871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3A94AF-AD8D-A349-8313-F0607CAFC93E}"/>
              </a:ext>
            </a:extLst>
          </p:cNvPr>
          <p:cNvSpPr/>
          <p:nvPr/>
        </p:nvSpPr>
        <p:spPr>
          <a:xfrm>
            <a:off x="0" y="-1"/>
            <a:ext cx="12192000" cy="831273"/>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BCA9C34B-1BB0-3C40-8848-588763CE2BBD}"/>
              </a:ext>
            </a:extLst>
          </p:cNvPr>
          <p:cNvSpPr txBox="1"/>
          <p:nvPr/>
        </p:nvSpPr>
        <p:spPr>
          <a:xfrm>
            <a:off x="166254" y="123247"/>
            <a:ext cx="2541319" cy="584775"/>
          </a:xfrm>
          <a:prstGeom prst="rect">
            <a:avLst/>
          </a:prstGeom>
          <a:noFill/>
        </p:spPr>
        <p:txBody>
          <a:bodyPr wrap="square" rtlCol="0">
            <a:spAutoFit/>
          </a:bodyPr>
          <a:lstStyle/>
          <a:p>
            <a:r>
              <a:rPr lang="en-US" sz="3200" dirty="0">
                <a:solidFill>
                  <a:schemeClr val="bg1"/>
                </a:solidFill>
                <a:latin typeface="Playfair Display" pitchFamily="2" charset="77"/>
              </a:rPr>
              <a:t>Who is HMI?</a:t>
            </a:r>
          </a:p>
        </p:txBody>
      </p:sp>
      <p:sp>
        <p:nvSpPr>
          <p:cNvPr id="4" name="TextBox 3">
            <a:extLst>
              <a:ext uri="{FF2B5EF4-FFF2-40B4-BE49-F238E27FC236}">
                <a16:creationId xmlns:a16="http://schemas.microsoft.com/office/drawing/2014/main" id="{CF84FFCD-AE3E-304B-BEE1-0EF1C4807E65}"/>
              </a:ext>
            </a:extLst>
          </p:cNvPr>
          <p:cNvSpPr txBox="1"/>
          <p:nvPr/>
        </p:nvSpPr>
        <p:spPr>
          <a:xfrm>
            <a:off x="2707573" y="1151907"/>
            <a:ext cx="3895106" cy="1323439"/>
          </a:xfrm>
          <a:prstGeom prst="rect">
            <a:avLst/>
          </a:prstGeom>
          <a:noFill/>
        </p:spPr>
        <p:txBody>
          <a:bodyPr wrap="square" rtlCol="0">
            <a:spAutoFit/>
          </a:bodyPr>
          <a:lstStyle/>
          <a:p>
            <a:r>
              <a:rPr lang="en-US" sz="2000" dirty="0">
                <a:solidFill>
                  <a:schemeClr val="bg1">
                    <a:lumMod val="50000"/>
                  </a:schemeClr>
                </a:solidFill>
                <a:latin typeface="Playfair Display" pitchFamily="2" charset="77"/>
              </a:rPr>
              <a:t>We are a team of </a:t>
            </a:r>
            <a:r>
              <a:rPr lang="en-US" sz="2000" i="1" dirty="0">
                <a:latin typeface="Playfair Display" pitchFamily="2" charset="77"/>
              </a:rPr>
              <a:t>craftspeople.</a:t>
            </a:r>
            <a:endParaRPr lang="en-US" sz="2000" dirty="0">
              <a:latin typeface="Playfair Display" pitchFamily="2" charset="77"/>
            </a:endParaRPr>
          </a:p>
          <a:p>
            <a:r>
              <a:rPr lang="en-US" sz="2000" i="1" dirty="0">
                <a:latin typeface="Playfair Display" pitchFamily="2" charset="77"/>
              </a:rPr>
              <a:t>                               artisans.</a:t>
            </a:r>
            <a:endParaRPr lang="en-US" sz="2000" dirty="0">
              <a:latin typeface="Playfair Display" pitchFamily="2" charset="77"/>
            </a:endParaRPr>
          </a:p>
          <a:p>
            <a:r>
              <a:rPr lang="en-US" sz="2000" i="1" dirty="0">
                <a:latin typeface="Playfair Display" pitchFamily="2" charset="77"/>
              </a:rPr>
              <a:t>                               designers.</a:t>
            </a:r>
            <a:endParaRPr lang="en-US" sz="2000" dirty="0">
              <a:latin typeface="Playfair Display" pitchFamily="2" charset="77"/>
            </a:endParaRPr>
          </a:p>
          <a:p>
            <a:r>
              <a:rPr lang="en-US" sz="2000" i="1" dirty="0">
                <a:latin typeface="Playfair Display" pitchFamily="2" charset="77"/>
              </a:rPr>
              <a:t>                               dreamers.</a:t>
            </a:r>
            <a:endParaRPr lang="en-US" sz="2000" dirty="0">
              <a:latin typeface="Playfair Display" pitchFamily="2" charset="77"/>
            </a:endParaRPr>
          </a:p>
        </p:txBody>
      </p:sp>
      <p:sp>
        <p:nvSpPr>
          <p:cNvPr id="5" name="TextBox 4">
            <a:extLst>
              <a:ext uri="{FF2B5EF4-FFF2-40B4-BE49-F238E27FC236}">
                <a16:creationId xmlns:a16="http://schemas.microsoft.com/office/drawing/2014/main" id="{CF1B6116-807E-2F4F-9B75-5EA988C8B673}"/>
              </a:ext>
            </a:extLst>
          </p:cNvPr>
          <p:cNvSpPr txBox="1"/>
          <p:nvPr/>
        </p:nvSpPr>
        <p:spPr>
          <a:xfrm>
            <a:off x="380010" y="3010915"/>
            <a:ext cx="9702141" cy="2492990"/>
          </a:xfrm>
          <a:prstGeom prst="rect">
            <a:avLst/>
          </a:prstGeom>
          <a:noFill/>
        </p:spPr>
        <p:txBody>
          <a:bodyPr wrap="square" rtlCol="0">
            <a:spAutoFit/>
          </a:bodyPr>
          <a:lstStyle/>
          <a:p>
            <a:r>
              <a:rPr lang="en-US" sz="1200" dirty="0">
                <a:latin typeface="Open Sans Light" panose="020B0306030504020204" pitchFamily="34" charset="0"/>
                <a:ea typeface="Open Sans Light" panose="020B0306030504020204" pitchFamily="34" charset="0"/>
                <a:cs typeface="Open Sans Light" panose="020B0306030504020204" pitchFamily="34" charset="0"/>
              </a:rPr>
              <a:t>HMI is a leading USA-based manufacturer of custom and stock shower door enclosures for the remodeling and new construction markets. With 3 locations across the US, we are in the key markets to support our customers.</a:t>
            </a:r>
          </a:p>
          <a:p>
            <a:br>
              <a:rPr lang="en-US" sz="1200" dirty="0">
                <a:latin typeface="Open Sans Light" panose="020B0306030504020204" pitchFamily="34" charset="0"/>
                <a:ea typeface="Open Sans Light" panose="020B0306030504020204" pitchFamily="34" charset="0"/>
                <a:cs typeface="Open Sans Light" panose="020B0306030504020204" pitchFamily="34" charset="0"/>
              </a:rPr>
            </a:br>
            <a:r>
              <a:rPr lang="en-US" sz="1200" dirty="0">
                <a:latin typeface="Open Sans Light" panose="020B0306030504020204" pitchFamily="34" charset="0"/>
                <a:ea typeface="Open Sans Light" panose="020B0306030504020204" pitchFamily="34" charset="0"/>
                <a:cs typeface="Open Sans Light" panose="020B0306030504020204" pitchFamily="34" charset="0"/>
              </a:rPr>
              <a:t>At HMI Glass, our team is dedicated to educating you on the infinite choices that glass offers. We supply the extensive variety of glass products you need, from semi-custom shower enclosures to fully-custom works of art, all backed by deep industry knowledge and respect for the craft.</a:t>
            </a:r>
          </a:p>
          <a:p>
            <a:br>
              <a:rPr lang="en-US" sz="1200" dirty="0">
                <a:latin typeface="Open Sans Light" panose="020B0306030504020204" pitchFamily="34" charset="0"/>
                <a:ea typeface="Open Sans Light" panose="020B0306030504020204" pitchFamily="34" charset="0"/>
                <a:cs typeface="Open Sans Light" panose="020B0306030504020204" pitchFamily="34" charset="0"/>
              </a:rPr>
            </a:br>
            <a:r>
              <a:rPr lang="en-US" sz="1200" i="1" dirty="0">
                <a:latin typeface="Playfair Display" pitchFamily="2" charset="77"/>
                <a:ea typeface="Open Sans Light" panose="020B0306030504020204" pitchFamily="34" charset="0"/>
                <a:cs typeface="Open Sans Light" panose="020B0306030504020204" pitchFamily="34" charset="0"/>
              </a:rPr>
              <a:t>Our High Quality Custom Glass Is Manufactured In America</a:t>
            </a:r>
          </a:p>
          <a:p>
            <a:r>
              <a:rPr lang="en-US" sz="1200" dirty="0">
                <a:latin typeface="Open Sans Light" panose="020B0306030504020204" pitchFamily="34" charset="0"/>
                <a:ea typeface="Open Sans Light" panose="020B0306030504020204" pitchFamily="34" charset="0"/>
                <a:cs typeface="Open Sans Light" panose="020B0306030504020204" pitchFamily="34" charset="0"/>
              </a:rPr>
              <a:t>Using the highest quality materials and the latest in glass technology, the majority of HMI products are handcrafted in our Boston, MA and Louisville, KY facilities. Along with our Arlington, TX distribution facility, we are proud to play a role in the fabric of American manufacturing.</a:t>
            </a:r>
          </a:p>
          <a:p>
            <a:pPr algn="ctr"/>
            <a:br>
              <a:rPr lang="en-US" sz="1200" dirty="0">
                <a:latin typeface="Open Sans Light" panose="020B0306030504020204" pitchFamily="34" charset="0"/>
                <a:ea typeface="Open Sans Light" panose="020B0306030504020204" pitchFamily="34" charset="0"/>
                <a:cs typeface="Open Sans Light" panose="020B0306030504020204" pitchFamily="34" charset="0"/>
              </a:rPr>
            </a:br>
            <a:r>
              <a:rPr lang="en-US" sz="1200" dirty="0">
                <a:latin typeface="Open Sans Light" panose="020B0306030504020204" pitchFamily="34" charset="0"/>
                <a:ea typeface="Open Sans Light" panose="020B0306030504020204" pitchFamily="34" charset="0"/>
                <a:cs typeface="Open Sans Light" panose="020B0306030504020204" pitchFamily="34" charset="0"/>
              </a:rPr>
              <a:t>Each facility owns a </a:t>
            </a:r>
            <a:r>
              <a:rPr lang="en-US" sz="1200" i="1" dirty="0">
                <a:latin typeface="Playfair Display" pitchFamily="2" charset="77"/>
                <a:ea typeface="Open Sans Light" panose="020B0306030504020204" pitchFamily="34" charset="0"/>
                <a:cs typeface="Open Sans Light" panose="020B0306030504020204" pitchFamily="34" charset="0"/>
              </a:rPr>
              <a:t>unique identity</a:t>
            </a:r>
            <a:r>
              <a:rPr lang="en-US" sz="1200" dirty="0">
                <a:latin typeface="Open Sans Light" panose="020B0306030504020204" pitchFamily="34" charset="0"/>
                <a:ea typeface="Open Sans Light" panose="020B0306030504020204" pitchFamily="34" charset="0"/>
                <a:cs typeface="Open Sans Light" panose="020B0306030504020204" pitchFamily="34" charset="0"/>
              </a:rPr>
              <a:t>, </a:t>
            </a:r>
          </a:p>
          <a:p>
            <a:pPr algn="ctr"/>
            <a:r>
              <a:rPr lang="en-US" sz="1200" dirty="0">
                <a:latin typeface="Open Sans Light" panose="020B0306030504020204" pitchFamily="34" charset="0"/>
                <a:ea typeface="Open Sans Light" panose="020B0306030504020204" pitchFamily="34" charset="0"/>
                <a:cs typeface="Open Sans Light" panose="020B0306030504020204" pitchFamily="34" charset="0"/>
              </a:rPr>
              <a:t>while remaining unified as the HMI brand.</a:t>
            </a:r>
          </a:p>
        </p:txBody>
      </p:sp>
      <p:cxnSp>
        <p:nvCxnSpPr>
          <p:cNvPr id="6" name="Straight Connector 5">
            <a:extLst>
              <a:ext uri="{FF2B5EF4-FFF2-40B4-BE49-F238E27FC236}">
                <a16:creationId xmlns:a16="http://schemas.microsoft.com/office/drawing/2014/main" id="{5658E72D-69A5-664B-BB0A-3D64F3DF6A96}"/>
              </a:ext>
            </a:extLst>
          </p:cNvPr>
          <p:cNvCxnSpPr/>
          <p:nvPr/>
        </p:nvCxnSpPr>
        <p:spPr>
          <a:xfrm>
            <a:off x="261257" y="6483927"/>
            <a:ext cx="1162594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13BED68B-B897-6E44-BBF1-7770BF9101D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430964" y="6028612"/>
            <a:ext cx="1088587" cy="793762"/>
          </a:xfrm>
          <a:prstGeom prst="rect">
            <a:avLst/>
          </a:prstGeom>
        </p:spPr>
      </p:pic>
      <p:pic>
        <p:nvPicPr>
          <p:cNvPr id="8" name="Picture 7">
            <a:extLst>
              <a:ext uri="{FF2B5EF4-FFF2-40B4-BE49-F238E27FC236}">
                <a16:creationId xmlns:a16="http://schemas.microsoft.com/office/drawing/2014/main" id="{408093CE-BADE-5045-BC80-DCBEBEDDCBC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292119">
            <a:off x="10067142" y="4512512"/>
            <a:ext cx="1716314" cy="1716314"/>
          </a:xfrm>
          <a:prstGeom prst="rect">
            <a:avLst/>
          </a:prstGeom>
        </p:spPr>
      </p:pic>
    </p:spTree>
    <p:extLst>
      <p:ext uri="{BB962C8B-B14F-4D97-AF65-F5344CB8AC3E}">
        <p14:creationId xmlns:p14="http://schemas.microsoft.com/office/powerpoint/2010/main" val="42446550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BF6168D-1E85-0E48-B4DE-E700AF158ED3}"/>
              </a:ext>
            </a:extLst>
          </p:cNvPr>
          <p:cNvSpPr/>
          <p:nvPr/>
        </p:nvSpPr>
        <p:spPr>
          <a:xfrm>
            <a:off x="0" y="-1"/>
            <a:ext cx="12192000" cy="831273"/>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422728B9-9332-4C47-B409-0BCA6B5D7540}"/>
              </a:ext>
            </a:extLst>
          </p:cNvPr>
          <p:cNvSpPr txBox="1"/>
          <p:nvPr/>
        </p:nvSpPr>
        <p:spPr>
          <a:xfrm>
            <a:off x="166254" y="123247"/>
            <a:ext cx="3301341" cy="584775"/>
          </a:xfrm>
          <a:prstGeom prst="rect">
            <a:avLst/>
          </a:prstGeom>
          <a:noFill/>
        </p:spPr>
        <p:txBody>
          <a:bodyPr wrap="square" rtlCol="0">
            <a:spAutoFit/>
          </a:bodyPr>
          <a:lstStyle/>
          <a:p>
            <a:r>
              <a:rPr lang="en-US" sz="3200" dirty="0">
                <a:solidFill>
                  <a:schemeClr val="bg1"/>
                </a:solidFill>
                <a:latin typeface="Playfair Display" pitchFamily="2" charset="77"/>
              </a:rPr>
              <a:t>Corporate Facts</a:t>
            </a:r>
          </a:p>
        </p:txBody>
      </p:sp>
      <p:sp>
        <p:nvSpPr>
          <p:cNvPr id="4" name="TextBox 3">
            <a:extLst>
              <a:ext uri="{FF2B5EF4-FFF2-40B4-BE49-F238E27FC236}">
                <a16:creationId xmlns:a16="http://schemas.microsoft.com/office/drawing/2014/main" id="{E9576AAD-FF84-E54B-81D6-7988B810D288}"/>
              </a:ext>
            </a:extLst>
          </p:cNvPr>
          <p:cNvSpPr txBox="1"/>
          <p:nvPr/>
        </p:nvSpPr>
        <p:spPr>
          <a:xfrm>
            <a:off x="166255" y="992112"/>
            <a:ext cx="4512624" cy="5078313"/>
          </a:xfrm>
          <a:prstGeom prst="rect">
            <a:avLst/>
          </a:prstGeom>
          <a:noFill/>
        </p:spPr>
        <p:txBody>
          <a:bodyPr wrap="square" rtlCol="0">
            <a:spAutoFit/>
          </a:bodyPr>
          <a:lstStyle/>
          <a:p>
            <a:r>
              <a:rPr lang="en-US" sz="1200" dirty="0">
                <a:latin typeface="Open Sans Light" panose="020B0306030504020204" pitchFamily="34" charset="0"/>
                <a:ea typeface="Open Sans Light" panose="020B0306030504020204" pitchFamily="34" charset="0"/>
                <a:cs typeface="Open Sans Light" panose="020B0306030504020204" pitchFamily="34" charset="0"/>
              </a:rPr>
              <a:t>Established 1946, HMI is one of the oldest American custom</a:t>
            </a:r>
          </a:p>
          <a:p>
            <a:r>
              <a:rPr lang="en-US" sz="1200" dirty="0">
                <a:latin typeface="Open Sans Light" panose="020B0306030504020204" pitchFamily="34" charset="0"/>
                <a:ea typeface="Open Sans Light" panose="020B0306030504020204" pitchFamily="34" charset="0"/>
                <a:cs typeface="Open Sans Light" panose="020B0306030504020204" pitchFamily="34" charset="0"/>
              </a:rPr>
              <a:t>shower glass &amp; shower hardware companies in the USA. </a:t>
            </a:r>
          </a:p>
          <a:p>
            <a:br>
              <a:rPr lang="en-US" sz="1200" dirty="0">
                <a:latin typeface="Open Sans Light" panose="020B0306030504020204" pitchFamily="34" charset="0"/>
                <a:ea typeface="Open Sans Light" panose="020B0306030504020204" pitchFamily="34" charset="0"/>
                <a:cs typeface="Open Sans Light" panose="020B0306030504020204" pitchFamily="34" charset="0"/>
              </a:rPr>
            </a:br>
            <a:r>
              <a:rPr lang="en-US" sz="1200" dirty="0">
                <a:latin typeface="Playfair Display" pitchFamily="2" charset="77"/>
                <a:ea typeface="Open Sans Light" panose="020B0306030504020204" pitchFamily="34" charset="0"/>
                <a:cs typeface="Open Sans Light" panose="020B0306030504020204" pitchFamily="34" charset="0"/>
              </a:rPr>
              <a:t>3 Facilities:</a:t>
            </a:r>
            <a:r>
              <a:rPr lang="en-US" sz="1200" dirty="0">
                <a:latin typeface="Open Sans Light" panose="020B0306030504020204" pitchFamily="34" charset="0"/>
                <a:ea typeface="Open Sans Light" panose="020B0306030504020204" pitchFamily="34" charset="0"/>
                <a:cs typeface="Open Sans Light" panose="020B0306030504020204" pitchFamily="34" charset="0"/>
              </a:rPr>
              <a:t> </a:t>
            </a:r>
          </a:p>
          <a:p>
            <a:r>
              <a:rPr lang="en-US" sz="1200" dirty="0">
                <a:latin typeface="Open Sans Light" panose="020B0306030504020204" pitchFamily="34" charset="0"/>
                <a:ea typeface="Open Sans Light" panose="020B0306030504020204" pitchFamily="34" charset="0"/>
                <a:cs typeface="Open Sans Light" panose="020B0306030504020204" pitchFamily="34" charset="0"/>
              </a:rPr>
              <a:t>      Louisville, KY - 260,000 </a:t>
            </a:r>
            <a:r>
              <a:rPr lang="en-US" sz="1200" dirty="0" err="1">
                <a:latin typeface="Open Sans Light" panose="020B0306030504020204" pitchFamily="34" charset="0"/>
                <a:ea typeface="Open Sans Light" panose="020B0306030504020204" pitchFamily="34" charset="0"/>
                <a:cs typeface="Open Sans Light" panose="020B0306030504020204" pitchFamily="34" charset="0"/>
              </a:rPr>
              <a:t>sq</a:t>
            </a:r>
            <a:r>
              <a:rPr lang="en-US" sz="1200" dirty="0">
                <a:latin typeface="Open Sans Light" panose="020B0306030504020204" pitchFamily="34" charset="0"/>
                <a:ea typeface="Open Sans Light" panose="020B0306030504020204" pitchFamily="34" charset="0"/>
                <a:cs typeface="Open Sans Light" panose="020B0306030504020204" pitchFamily="34" charset="0"/>
              </a:rPr>
              <a:t> ft. </a:t>
            </a:r>
          </a:p>
          <a:p>
            <a:r>
              <a:rPr lang="en-US" sz="1200" dirty="0">
                <a:latin typeface="Open Sans Light" panose="020B0306030504020204" pitchFamily="34" charset="0"/>
                <a:ea typeface="Open Sans Light" panose="020B0306030504020204" pitchFamily="34" charset="0"/>
                <a:cs typeface="Open Sans Light" panose="020B0306030504020204" pitchFamily="34" charset="0"/>
              </a:rPr>
              <a:t>      Whitinsville (“Boston”), MA - 32,000 </a:t>
            </a:r>
            <a:r>
              <a:rPr lang="en-US" sz="1200" dirty="0" err="1">
                <a:latin typeface="Open Sans Light" panose="020B0306030504020204" pitchFamily="34" charset="0"/>
                <a:ea typeface="Open Sans Light" panose="020B0306030504020204" pitchFamily="34" charset="0"/>
                <a:cs typeface="Open Sans Light" panose="020B0306030504020204" pitchFamily="34" charset="0"/>
              </a:rPr>
              <a:t>sq</a:t>
            </a:r>
            <a:r>
              <a:rPr lang="en-US" sz="1200" dirty="0">
                <a:latin typeface="Open Sans Light" panose="020B0306030504020204" pitchFamily="34" charset="0"/>
                <a:ea typeface="Open Sans Light" panose="020B0306030504020204" pitchFamily="34" charset="0"/>
                <a:cs typeface="Open Sans Light" panose="020B0306030504020204" pitchFamily="34" charset="0"/>
              </a:rPr>
              <a:t> ft</a:t>
            </a:r>
          </a:p>
          <a:p>
            <a:r>
              <a:rPr lang="en-US" sz="1200" dirty="0">
                <a:latin typeface="Open Sans Light" panose="020B0306030504020204" pitchFamily="34" charset="0"/>
                <a:ea typeface="Open Sans Light" panose="020B0306030504020204" pitchFamily="34" charset="0"/>
                <a:cs typeface="Open Sans Light" panose="020B0306030504020204" pitchFamily="34" charset="0"/>
              </a:rPr>
              <a:t>      Arlington, TX - 40,000 sq. ft.</a:t>
            </a:r>
          </a:p>
          <a:p>
            <a:br>
              <a:rPr lang="en-US" sz="1200" dirty="0">
                <a:latin typeface="Open Sans Light" panose="020B0306030504020204" pitchFamily="34" charset="0"/>
                <a:ea typeface="Open Sans Light" panose="020B0306030504020204" pitchFamily="34" charset="0"/>
                <a:cs typeface="Open Sans Light" panose="020B0306030504020204" pitchFamily="34" charset="0"/>
              </a:rPr>
            </a:br>
            <a:r>
              <a:rPr lang="en-US" sz="1200" dirty="0">
                <a:latin typeface="Playfair Display" pitchFamily="2" charset="77"/>
                <a:ea typeface="Open Sans Light" panose="020B0306030504020204" pitchFamily="34" charset="0"/>
                <a:cs typeface="Open Sans Light" panose="020B0306030504020204" pitchFamily="34" charset="0"/>
              </a:rPr>
              <a:t>Product Categories:</a:t>
            </a:r>
            <a:r>
              <a:rPr lang="en-US" sz="1200" dirty="0">
                <a:latin typeface="Open Sans Light" panose="020B0306030504020204" pitchFamily="34" charset="0"/>
                <a:ea typeface="Open Sans Light" panose="020B0306030504020204" pitchFamily="34" charset="0"/>
                <a:cs typeface="Open Sans Light" panose="020B0306030504020204" pitchFamily="34" charset="0"/>
              </a:rPr>
              <a:t> </a:t>
            </a:r>
          </a:p>
          <a:p>
            <a:r>
              <a:rPr lang="en-US" sz="1200" dirty="0">
                <a:latin typeface="Open Sans Light" panose="020B0306030504020204" pitchFamily="34" charset="0"/>
                <a:ea typeface="Open Sans Light" panose="020B0306030504020204" pitchFamily="34" charset="0"/>
                <a:cs typeface="Open Sans Light" panose="020B0306030504020204" pitchFamily="34" charset="0"/>
              </a:rPr>
              <a:t>      Custom Shower Glass</a:t>
            </a:r>
          </a:p>
          <a:p>
            <a:r>
              <a:rPr lang="en-US" sz="1200" dirty="0">
                <a:latin typeface="Open Sans Light" panose="020B0306030504020204" pitchFamily="34" charset="0"/>
                <a:ea typeface="Open Sans Light" panose="020B0306030504020204" pitchFamily="34" charset="0"/>
                <a:cs typeface="Open Sans Light" panose="020B0306030504020204" pitchFamily="34" charset="0"/>
              </a:rPr>
              <a:t>      Sliding Shower Hardware </a:t>
            </a:r>
          </a:p>
          <a:p>
            <a:r>
              <a:rPr lang="en-US" sz="1200" dirty="0">
                <a:latin typeface="Open Sans Light" panose="020B0306030504020204" pitchFamily="34" charset="0"/>
                <a:ea typeface="Open Sans Light" panose="020B0306030504020204" pitchFamily="34" charset="0"/>
                <a:cs typeface="Open Sans Light" panose="020B0306030504020204" pitchFamily="34" charset="0"/>
              </a:rPr>
              <a:t>      Heavy Glass Hardware </a:t>
            </a:r>
          </a:p>
          <a:p>
            <a:r>
              <a:rPr lang="en-US" sz="1200" dirty="0">
                <a:latin typeface="Open Sans Light" panose="020B0306030504020204" pitchFamily="34" charset="0"/>
                <a:ea typeface="Open Sans Light" panose="020B0306030504020204" pitchFamily="34" charset="0"/>
                <a:cs typeface="Open Sans Light" panose="020B0306030504020204" pitchFamily="34" charset="0"/>
              </a:rPr>
              <a:t>      Glass Railings</a:t>
            </a:r>
          </a:p>
          <a:p>
            <a:r>
              <a:rPr lang="en-US" sz="1200" dirty="0">
                <a:latin typeface="Open Sans Light" panose="020B0306030504020204" pitchFamily="34" charset="0"/>
                <a:ea typeface="Open Sans Light" panose="020B0306030504020204" pitchFamily="34" charset="0"/>
                <a:cs typeface="Open Sans Light" panose="020B0306030504020204" pitchFamily="34" charset="0"/>
              </a:rPr>
              <a:t>      Glass Walls</a:t>
            </a:r>
          </a:p>
          <a:p>
            <a:r>
              <a:rPr lang="en-US" sz="1200" dirty="0">
                <a:latin typeface="Open Sans Light" panose="020B0306030504020204" pitchFamily="34" charset="0"/>
                <a:ea typeface="Open Sans Light" panose="020B0306030504020204" pitchFamily="34" charset="0"/>
                <a:cs typeface="Open Sans Light" panose="020B0306030504020204" pitchFamily="34" charset="0"/>
              </a:rPr>
              <a:t>      Various Architectural Flat Glass Products </a:t>
            </a:r>
          </a:p>
          <a:p>
            <a:r>
              <a:rPr lang="en-US" sz="1200" dirty="0">
                <a:latin typeface="Open Sans Light" panose="020B0306030504020204" pitchFamily="34" charset="0"/>
                <a:ea typeface="Open Sans Light" panose="020B0306030504020204" pitchFamily="34" charset="0"/>
                <a:cs typeface="Open Sans Light" panose="020B0306030504020204" pitchFamily="34" charset="0"/>
              </a:rPr>
              <a:t>      C.10 Glass Coating</a:t>
            </a:r>
          </a:p>
          <a:p>
            <a:r>
              <a:rPr lang="en-US" sz="1200" dirty="0">
                <a:latin typeface="Open Sans Light" panose="020B0306030504020204" pitchFamily="34" charset="0"/>
                <a:ea typeface="Open Sans Light" panose="020B0306030504020204" pitchFamily="34" charset="0"/>
                <a:cs typeface="Open Sans Light" panose="020B0306030504020204" pitchFamily="34" charset="0"/>
              </a:rPr>
              <a:t>      HMI Essentials - Tools for the Trade </a:t>
            </a:r>
          </a:p>
          <a:p>
            <a:br>
              <a:rPr lang="en-US" sz="1200" dirty="0">
                <a:latin typeface="Open Sans Light" panose="020B0306030504020204" pitchFamily="34" charset="0"/>
                <a:ea typeface="Open Sans Light" panose="020B0306030504020204" pitchFamily="34" charset="0"/>
                <a:cs typeface="Open Sans Light" panose="020B0306030504020204" pitchFamily="34" charset="0"/>
              </a:rPr>
            </a:br>
            <a:r>
              <a:rPr lang="en-US" sz="1200" dirty="0">
                <a:latin typeface="Playfair Display" pitchFamily="2" charset="77"/>
                <a:ea typeface="Open Sans Light" panose="020B0306030504020204" pitchFamily="34" charset="0"/>
                <a:cs typeface="Open Sans Light" panose="020B0306030504020204" pitchFamily="34" charset="0"/>
              </a:rPr>
              <a:t>Capabilities:</a:t>
            </a:r>
          </a:p>
          <a:p>
            <a:r>
              <a:rPr lang="en-US" sz="1200" dirty="0">
                <a:latin typeface="Open Sans Light" panose="020B0306030504020204" pitchFamily="34" charset="0"/>
                <a:ea typeface="Open Sans Light" panose="020B0306030504020204" pitchFamily="34" charset="0"/>
                <a:cs typeface="Open Sans Light" panose="020B0306030504020204" pitchFamily="34" charset="0"/>
              </a:rPr>
              <a:t>      Tempering (KY &amp; MA) </a:t>
            </a:r>
          </a:p>
          <a:p>
            <a:r>
              <a:rPr lang="en-US" sz="1200" dirty="0">
                <a:latin typeface="Open Sans Light" panose="020B0306030504020204" pitchFamily="34" charset="0"/>
                <a:ea typeface="Open Sans Light" panose="020B0306030504020204" pitchFamily="34" charset="0"/>
                <a:cs typeface="Open Sans Light" panose="020B0306030504020204" pitchFamily="34" charset="0"/>
              </a:rPr>
              <a:t>      Digital In-Glass Printing (KY &amp; MA) </a:t>
            </a:r>
          </a:p>
          <a:p>
            <a:r>
              <a:rPr lang="en-US" sz="1200" dirty="0">
                <a:latin typeface="Open Sans Light" panose="020B0306030504020204" pitchFamily="34" charset="0"/>
                <a:ea typeface="Open Sans Light" panose="020B0306030504020204" pitchFamily="34" charset="0"/>
                <a:cs typeface="Open Sans Light" panose="020B0306030504020204" pitchFamily="34" charset="0"/>
              </a:rPr>
              <a:t>      Lamination (MA) </a:t>
            </a:r>
          </a:p>
          <a:p>
            <a:br>
              <a:rPr lang="en-US" sz="1200" dirty="0">
                <a:latin typeface="Open Sans Light" panose="020B0306030504020204" pitchFamily="34" charset="0"/>
                <a:ea typeface="Open Sans Light" panose="020B0306030504020204" pitchFamily="34" charset="0"/>
                <a:cs typeface="Open Sans Light" panose="020B0306030504020204" pitchFamily="34" charset="0"/>
              </a:rPr>
            </a:br>
            <a:r>
              <a:rPr lang="en-US" sz="1200" dirty="0">
                <a:latin typeface="Playfair Display" pitchFamily="2" charset="77"/>
                <a:ea typeface="Open Sans Light" panose="020B0306030504020204" pitchFamily="34" charset="0"/>
                <a:cs typeface="Open Sans Light" panose="020B0306030504020204" pitchFamily="34" charset="0"/>
              </a:rPr>
              <a:t>Markets Served:</a:t>
            </a:r>
            <a:r>
              <a:rPr lang="en-US" sz="1200" dirty="0">
                <a:latin typeface="Open Sans Light" panose="020B0306030504020204" pitchFamily="34" charset="0"/>
                <a:ea typeface="Open Sans Light" panose="020B0306030504020204" pitchFamily="34" charset="0"/>
                <a:cs typeface="Open Sans Light" panose="020B0306030504020204" pitchFamily="34" charset="0"/>
              </a:rPr>
              <a:t> </a:t>
            </a:r>
          </a:p>
          <a:p>
            <a:r>
              <a:rPr lang="en-US" sz="1200" dirty="0">
                <a:latin typeface="Open Sans Light" panose="020B0306030504020204" pitchFamily="34" charset="0"/>
                <a:ea typeface="Open Sans Light" panose="020B0306030504020204" pitchFamily="34" charset="0"/>
                <a:cs typeface="Open Sans Light" panose="020B0306030504020204" pitchFamily="34" charset="0"/>
              </a:rPr>
              <a:t>      Residential</a:t>
            </a:r>
          </a:p>
          <a:p>
            <a:r>
              <a:rPr lang="en-US" sz="1200" dirty="0">
                <a:latin typeface="Open Sans Light" panose="020B0306030504020204" pitchFamily="34" charset="0"/>
                <a:ea typeface="Open Sans Light" panose="020B0306030504020204" pitchFamily="34" charset="0"/>
                <a:cs typeface="Open Sans Light" panose="020B0306030504020204" pitchFamily="34" charset="0"/>
              </a:rPr>
              <a:t>      Commercial</a:t>
            </a:r>
          </a:p>
          <a:p>
            <a:r>
              <a:rPr lang="en-US" sz="1200" dirty="0">
                <a:latin typeface="Open Sans Light" panose="020B0306030504020204" pitchFamily="34" charset="0"/>
                <a:ea typeface="Open Sans Light" panose="020B0306030504020204" pitchFamily="34" charset="0"/>
                <a:cs typeface="Open Sans Light" panose="020B0306030504020204" pitchFamily="34" charset="0"/>
              </a:rPr>
              <a:t>      Hospitality</a:t>
            </a:r>
          </a:p>
        </p:txBody>
      </p:sp>
      <p:pic>
        <p:nvPicPr>
          <p:cNvPr id="6" name="Picture 5">
            <a:extLst>
              <a:ext uri="{FF2B5EF4-FFF2-40B4-BE49-F238E27FC236}">
                <a16:creationId xmlns:a16="http://schemas.microsoft.com/office/drawing/2014/main" id="{9ADAD60B-E453-AC41-8816-5C7BBFAE2B7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rot="1081417">
            <a:off x="10171877" y="1085543"/>
            <a:ext cx="1679699" cy="1679699"/>
          </a:xfrm>
          <a:prstGeom prst="rect">
            <a:avLst/>
          </a:prstGeom>
        </p:spPr>
      </p:pic>
      <p:grpSp>
        <p:nvGrpSpPr>
          <p:cNvPr id="10" name="Group 9">
            <a:extLst>
              <a:ext uri="{FF2B5EF4-FFF2-40B4-BE49-F238E27FC236}">
                <a16:creationId xmlns:a16="http://schemas.microsoft.com/office/drawing/2014/main" id="{A328865B-D224-254D-A6A0-C43EED9D951B}"/>
              </a:ext>
            </a:extLst>
          </p:cNvPr>
          <p:cNvGrpSpPr/>
          <p:nvPr/>
        </p:nvGrpSpPr>
        <p:grpSpPr>
          <a:xfrm>
            <a:off x="7922551" y="5239428"/>
            <a:ext cx="3877030" cy="1285894"/>
            <a:chOff x="7922551" y="5239428"/>
            <a:chExt cx="3877030" cy="1285894"/>
          </a:xfrm>
        </p:grpSpPr>
        <p:sp>
          <p:nvSpPr>
            <p:cNvPr id="7" name="TextBox 6">
              <a:extLst>
                <a:ext uri="{FF2B5EF4-FFF2-40B4-BE49-F238E27FC236}">
                  <a16:creationId xmlns:a16="http://schemas.microsoft.com/office/drawing/2014/main" id="{B2391B51-477B-574A-876A-4F9D1B28E527}"/>
                </a:ext>
              </a:extLst>
            </p:cNvPr>
            <p:cNvSpPr txBox="1"/>
            <p:nvPr/>
          </p:nvSpPr>
          <p:spPr>
            <a:xfrm>
              <a:off x="8225372" y="5355771"/>
              <a:ext cx="3455719" cy="1169551"/>
            </a:xfrm>
            <a:prstGeom prst="rect">
              <a:avLst/>
            </a:prstGeom>
            <a:noFill/>
          </p:spPr>
          <p:txBody>
            <a:bodyPr wrap="square" rtlCol="0">
              <a:spAutoFit/>
            </a:bodyPr>
            <a:lstStyle/>
            <a:p>
              <a:r>
                <a:rPr lang="en-US" sz="1200" dirty="0">
                  <a:latin typeface="Open Sans Light" panose="020B0306030504020204" pitchFamily="34" charset="0"/>
                  <a:ea typeface="Open Sans Light" panose="020B0306030504020204" pitchFamily="34" charset="0"/>
                  <a:cs typeface="Open Sans Light" panose="020B0306030504020204" pitchFamily="34" charset="0"/>
                </a:rPr>
                <a:t>Our longevity in the custom shower glass market is a testament to not only the quality of our products, but to the caliber of our people.</a:t>
              </a:r>
            </a:p>
            <a:p>
              <a:r>
                <a:rPr lang="en-US" sz="1000" i="1" dirty="0">
                  <a:latin typeface="Open Sans Light" panose="020B0306030504020204" pitchFamily="34" charset="0"/>
                  <a:ea typeface="Open Sans Light" panose="020B0306030504020204" pitchFamily="34" charset="0"/>
                  <a:cs typeface="Open Sans Light" panose="020B0306030504020204" pitchFamily="34" charset="0"/>
                </a:rPr>
                <a:t>                                                         - Rob </a:t>
              </a:r>
              <a:r>
                <a:rPr lang="en-US" sz="1000" i="1" dirty="0" err="1">
                  <a:latin typeface="Open Sans Light" panose="020B0306030504020204" pitchFamily="34" charset="0"/>
                  <a:ea typeface="Open Sans Light" panose="020B0306030504020204" pitchFamily="34" charset="0"/>
                  <a:cs typeface="Open Sans Light" panose="020B0306030504020204" pitchFamily="34" charset="0"/>
                </a:rPr>
                <a:t>Zawtocki</a:t>
              </a:r>
              <a:r>
                <a:rPr lang="en-US" sz="1000" i="1" dirty="0">
                  <a:latin typeface="Open Sans Light" panose="020B0306030504020204" pitchFamily="34" charset="0"/>
                  <a:ea typeface="Open Sans Light" panose="020B0306030504020204" pitchFamily="34" charset="0"/>
                  <a:cs typeface="Open Sans Light" panose="020B0306030504020204" pitchFamily="34" charset="0"/>
                </a:rPr>
                <a:t>,  CEO</a:t>
              </a:r>
            </a:p>
            <a:p>
              <a:endParaRPr lang="en-US" sz="1200" dirty="0">
                <a:latin typeface="Open Sans Light" panose="020B0306030504020204" pitchFamily="34" charset="0"/>
                <a:ea typeface="Open Sans Light" panose="020B0306030504020204" pitchFamily="34" charset="0"/>
                <a:cs typeface="Open Sans Light" panose="020B0306030504020204" pitchFamily="34" charset="0"/>
              </a:endParaRPr>
            </a:p>
            <a:p>
              <a:endParaRPr lang="en-US" sz="1200" dirty="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8" name="TextBox 7">
              <a:extLst>
                <a:ext uri="{FF2B5EF4-FFF2-40B4-BE49-F238E27FC236}">
                  <a16:creationId xmlns:a16="http://schemas.microsoft.com/office/drawing/2014/main" id="{CF5597A9-F683-824B-83B4-62B61387B115}"/>
                </a:ext>
              </a:extLst>
            </p:cNvPr>
            <p:cNvSpPr txBox="1"/>
            <p:nvPr/>
          </p:nvSpPr>
          <p:spPr>
            <a:xfrm>
              <a:off x="7922551" y="5239428"/>
              <a:ext cx="605641" cy="830997"/>
            </a:xfrm>
            <a:prstGeom prst="rect">
              <a:avLst/>
            </a:prstGeom>
            <a:noFill/>
          </p:spPr>
          <p:txBody>
            <a:bodyPr wrap="square" rtlCol="0">
              <a:spAutoFit/>
            </a:bodyPr>
            <a:lstStyle/>
            <a:p>
              <a:r>
                <a:rPr lang="en-US" sz="4800" dirty="0">
                  <a:solidFill>
                    <a:schemeClr val="accent1">
                      <a:lumMod val="40000"/>
                      <a:lumOff val="60000"/>
                    </a:schemeClr>
                  </a:solidFill>
                  <a:latin typeface="Playfair Display" pitchFamily="2" charset="77"/>
                </a:rPr>
                <a:t>“</a:t>
              </a:r>
            </a:p>
          </p:txBody>
        </p:sp>
        <p:sp>
          <p:nvSpPr>
            <p:cNvPr id="9" name="TextBox 8">
              <a:extLst>
                <a:ext uri="{FF2B5EF4-FFF2-40B4-BE49-F238E27FC236}">
                  <a16:creationId xmlns:a16="http://schemas.microsoft.com/office/drawing/2014/main" id="{6ACF6EFE-963A-3C4D-88B3-4DA38D3A1A44}"/>
                </a:ext>
              </a:extLst>
            </p:cNvPr>
            <p:cNvSpPr txBox="1"/>
            <p:nvPr/>
          </p:nvSpPr>
          <p:spPr>
            <a:xfrm rot="10952063">
              <a:off x="11193940" y="5261877"/>
              <a:ext cx="605641" cy="830997"/>
            </a:xfrm>
            <a:prstGeom prst="rect">
              <a:avLst/>
            </a:prstGeom>
            <a:noFill/>
          </p:spPr>
          <p:txBody>
            <a:bodyPr wrap="square" rtlCol="0">
              <a:spAutoFit/>
            </a:bodyPr>
            <a:lstStyle/>
            <a:p>
              <a:r>
                <a:rPr lang="en-US" sz="4800" dirty="0">
                  <a:solidFill>
                    <a:schemeClr val="accent1">
                      <a:lumMod val="40000"/>
                      <a:lumOff val="60000"/>
                    </a:schemeClr>
                  </a:solidFill>
                  <a:latin typeface="Playfair Display" pitchFamily="2" charset="77"/>
                </a:rPr>
                <a:t>“</a:t>
              </a:r>
            </a:p>
          </p:txBody>
        </p:sp>
      </p:grpSp>
      <p:grpSp>
        <p:nvGrpSpPr>
          <p:cNvPr id="14" name="Group 13">
            <a:extLst>
              <a:ext uri="{FF2B5EF4-FFF2-40B4-BE49-F238E27FC236}">
                <a16:creationId xmlns:a16="http://schemas.microsoft.com/office/drawing/2014/main" id="{A0B3B09C-7770-C64B-94D6-549D7B491E4B}"/>
              </a:ext>
            </a:extLst>
          </p:cNvPr>
          <p:cNvGrpSpPr/>
          <p:nvPr/>
        </p:nvGrpSpPr>
        <p:grpSpPr>
          <a:xfrm>
            <a:off x="4948045" y="4821381"/>
            <a:ext cx="2119747" cy="1804711"/>
            <a:chOff x="4948045" y="4821381"/>
            <a:chExt cx="2119747" cy="1804711"/>
          </a:xfrm>
        </p:grpSpPr>
        <p:sp>
          <p:nvSpPr>
            <p:cNvPr id="11" name="Rectangle 10">
              <a:extLst>
                <a:ext uri="{FF2B5EF4-FFF2-40B4-BE49-F238E27FC236}">
                  <a16:creationId xmlns:a16="http://schemas.microsoft.com/office/drawing/2014/main" id="{7C232272-57EB-8542-9666-0FF8AE9817C9}"/>
                </a:ext>
              </a:extLst>
            </p:cNvPr>
            <p:cNvSpPr/>
            <p:nvPr/>
          </p:nvSpPr>
          <p:spPr>
            <a:xfrm>
              <a:off x="4963886" y="4821382"/>
              <a:ext cx="1923802" cy="1579418"/>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A4C58E95-11E6-DF4D-908C-5597821A58CD}"/>
                </a:ext>
              </a:extLst>
            </p:cNvPr>
            <p:cNvSpPr txBox="1"/>
            <p:nvPr/>
          </p:nvSpPr>
          <p:spPr>
            <a:xfrm>
              <a:off x="4948045" y="4821381"/>
              <a:ext cx="2046521" cy="769441"/>
            </a:xfrm>
            <a:prstGeom prst="rect">
              <a:avLst/>
            </a:prstGeom>
            <a:noFill/>
          </p:spPr>
          <p:txBody>
            <a:bodyPr wrap="square" rtlCol="0">
              <a:spAutoFit/>
            </a:bodyPr>
            <a:lstStyle/>
            <a:p>
              <a:r>
                <a:rPr lang="en-US" sz="2200" dirty="0">
                  <a:solidFill>
                    <a:schemeClr val="bg1"/>
                  </a:solidFill>
                  <a:latin typeface="Playfair Display" pitchFamily="2" charset="77"/>
                </a:rPr>
                <a:t>Nationalities</a:t>
              </a:r>
            </a:p>
            <a:p>
              <a:r>
                <a:rPr lang="en-US" sz="2200" dirty="0">
                  <a:solidFill>
                    <a:schemeClr val="bg1"/>
                  </a:solidFill>
                  <a:latin typeface="Playfair Display" pitchFamily="2" charset="77"/>
                </a:rPr>
                <a:t>We represent</a:t>
              </a:r>
            </a:p>
          </p:txBody>
        </p:sp>
        <p:sp>
          <p:nvSpPr>
            <p:cNvPr id="13" name="TextBox 12">
              <a:extLst>
                <a:ext uri="{FF2B5EF4-FFF2-40B4-BE49-F238E27FC236}">
                  <a16:creationId xmlns:a16="http://schemas.microsoft.com/office/drawing/2014/main" id="{AEC69D71-7B06-7F41-B031-7B473052B038}"/>
                </a:ext>
              </a:extLst>
            </p:cNvPr>
            <p:cNvSpPr txBox="1"/>
            <p:nvPr/>
          </p:nvSpPr>
          <p:spPr>
            <a:xfrm>
              <a:off x="5826820" y="5056432"/>
              <a:ext cx="1240972" cy="1569660"/>
            </a:xfrm>
            <a:prstGeom prst="rect">
              <a:avLst/>
            </a:prstGeom>
            <a:noFill/>
          </p:spPr>
          <p:txBody>
            <a:bodyPr wrap="square" rtlCol="0">
              <a:spAutoFit/>
            </a:bodyPr>
            <a:lstStyle/>
            <a:p>
              <a:r>
                <a:rPr lang="en-US" sz="9600" dirty="0">
                  <a:solidFill>
                    <a:schemeClr val="bg1"/>
                  </a:solidFill>
                  <a:latin typeface="Playfair Display" pitchFamily="2" charset="77"/>
                </a:rPr>
                <a:t>11</a:t>
              </a:r>
            </a:p>
          </p:txBody>
        </p:sp>
      </p:grpSp>
      <p:pic>
        <p:nvPicPr>
          <p:cNvPr id="15" name="Picture 14">
            <a:extLst>
              <a:ext uri="{FF2B5EF4-FFF2-40B4-BE49-F238E27FC236}">
                <a16:creationId xmlns:a16="http://schemas.microsoft.com/office/drawing/2014/main" id="{9EEC6BA6-B3A1-E843-B64A-F024DFAE4954}"/>
              </a:ext>
            </a:extLst>
          </p:cNvPr>
          <p:cNvPicPr>
            <a:picLocks noChangeAspect="1"/>
          </p:cNvPicPr>
          <p:nvPr/>
        </p:nvPicPr>
        <p:blipFill>
          <a:blip r:embed="rId3"/>
          <a:stretch>
            <a:fillRect/>
          </a:stretch>
        </p:blipFill>
        <p:spPr>
          <a:xfrm>
            <a:off x="4948045" y="1089908"/>
            <a:ext cx="2604661" cy="1692368"/>
          </a:xfrm>
          <a:prstGeom prst="rect">
            <a:avLst/>
          </a:prstGeom>
        </p:spPr>
      </p:pic>
      <p:pic>
        <p:nvPicPr>
          <p:cNvPr id="16" name="Picture 15">
            <a:extLst>
              <a:ext uri="{FF2B5EF4-FFF2-40B4-BE49-F238E27FC236}">
                <a16:creationId xmlns:a16="http://schemas.microsoft.com/office/drawing/2014/main" id="{8FDD9729-68B2-6849-B0C7-4DD23C2F999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093252" y="2206116"/>
            <a:ext cx="2564879" cy="1669591"/>
          </a:xfrm>
          <a:prstGeom prst="rect">
            <a:avLst/>
          </a:prstGeom>
        </p:spPr>
      </p:pic>
    </p:spTree>
    <p:extLst>
      <p:ext uri="{BB962C8B-B14F-4D97-AF65-F5344CB8AC3E}">
        <p14:creationId xmlns:p14="http://schemas.microsoft.com/office/powerpoint/2010/main" val="29868355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CBD8D2F-2D17-9C4A-A6D7-DA23AB56E022}"/>
              </a:ext>
            </a:extLst>
          </p:cNvPr>
          <p:cNvSpPr/>
          <p:nvPr/>
        </p:nvSpPr>
        <p:spPr>
          <a:xfrm>
            <a:off x="0" y="-1"/>
            <a:ext cx="12192000" cy="831273"/>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62D610BF-EC43-9143-AC1B-71BC160D776C}"/>
              </a:ext>
            </a:extLst>
          </p:cNvPr>
          <p:cNvSpPr txBox="1"/>
          <p:nvPr/>
        </p:nvSpPr>
        <p:spPr>
          <a:xfrm>
            <a:off x="166254" y="123247"/>
            <a:ext cx="3847606" cy="584775"/>
          </a:xfrm>
          <a:prstGeom prst="rect">
            <a:avLst/>
          </a:prstGeom>
          <a:noFill/>
        </p:spPr>
        <p:txBody>
          <a:bodyPr wrap="square" rtlCol="0">
            <a:spAutoFit/>
          </a:bodyPr>
          <a:lstStyle/>
          <a:p>
            <a:r>
              <a:rPr lang="en-US" sz="3200" dirty="0">
                <a:solidFill>
                  <a:schemeClr val="bg1"/>
                </a:solidFill>
                <a:latin typeface="Playfair Display" pitchFamily="2" charset="77"/>
              </a:rPr>
              <a:t>Customer Support</a:t>
            </a:r>
          </a:p>
        </p:txBody>
      </p:sp>
      <p:sp>
        <p:nvSpPr>
          <p:cNvPr id="4" name="TextBox 3">
            <a:extLst>
              <a:ext uri="{FF2B5EF4-FFF2-40B4-BE49-F238E27FC236}">
                <a16:creationId xmlns:a16="http://schemas.microsoft.com/office/drawing/2014/main" id="{C43E7A11-B0A9-7344-BBDE-63377E5D4EE6}"/>
              </a:ext>
            </a:extLst>
          </p:cNvPr>
          <p:cNvSpPr txBox="1"/>
          <p:nvPr/>
        </p:nvSpPr>
        <p:spPr>
          <a:xfrm>
            <a:off x="166254" y="992112"/>
            <a:ext cx="11720945" cy="5016758"/>
          </a:xfrm>
          <a:prstGeom prst="rect">
            <a:avLst/>
          </a:prstGeom>
          <a:noFill/>
        </p:spPr>
        <p:txBody>
          <a:bodyPr wrap="square" rtlCol="0">
            <a:spAutoFit/>
          </a:bodyPr>
          <a:lstStyle/>
          <a:p>
            <a:r>
              <a:rPr lang="en-US" sz="1200" i="1" dirty="0">
                <a:latin typeface="Open Sans Light" panose="020B0306030504020204" pitchFamily="34" charset="0"/>
                <a:ea typeface="Open Sans Light" panose="020B0306030504020204" pitchFamily="34" charset="0"/>
                <a:cs typeface="Open Sans Light" panose="020B0306030504020204" pitchFamily="34" charset="0"/>
              </a:rPr>
              <a:t>From the moment the phone rings…</a:t>
            </a:r>
          </a:p>
          <a:p>
            <a:r>
              <a:rPr lang="en-US" sz="1400" dirty="0">
                <a:latin typeface="Playfair Display" pitchFamily="2" charset="77"/>
                <a:ea typeface="Open Sans Light" panose="020B0306030504020204" pitchFamily="34" charset="0"/>
                <a:cs typeface="Open Sans Light" panose="020B0306030504020204" pitchFamily="34" charset="0"/>
              </a:rPr>
              <a:t>TECHNICAL DESIGN </a:t>
            </a:r>
          </a:p>
          <a:p>
            <a:r>
              <a:rPr lang="en-US" sz="1200" dirty="0">
                <a:latin typeface="Open Sans Light" panose="020B0306030504020204" pitchFamily="34" charset="0"/>
                <a:ea typeface="Open Sans Light" panose="020B0306030504020204" pitchFamily="34" charset="0"/>
                <a:cs typeface="Open Sans Light" panose="020B0306030504020204" pitchFamily="34" charset="0"/>
              </a:rPr>
              <a:t>38 Employees </a:t>
            </a:r>
          </a:p>
          <a:p>
            <a:br>
              <a:rPr lang="en-US" sz="1200" dirty="0">
                <a:latin typeface="Open Sans Light" panose="020B0306030504020204" pitchFamily="34" charset="0"/>
                <a:ea typeface="Open Sans Light" panose="020B0306030504020204" pitchFamily="34" charset="0"/>
                <a:cs typeface="Open Sans Light" panose="020B0306030504020204" pitchFamily="34" charset="0"/>
              </a:rPr>
            </a:br>
            <a:r>
              <a:rPr lang="en-US" sz="1200" dirty="0">
                <a:latin typeface="Open Sans Light" panose="020B0306030504020204" pitchFamily="34" charset="0"/>
                <a:ea typeface="Open Sans Light" panose="020B0306030504020204" pitchFamily="34" charset="0"/>
                <a:cs typeface="Open Sans Light" panose="020B0306030504020204" pitchFamily="34" charset="0"/>
              </a:rPr>
              <a:t>Our Technical Design Teams are assigned to regions, repeatedly work.” Experts in the art of designing shower configurations, assigning hardware and assisting with creative </a:t>
            </a:r>
            <a:r>
              <a:rPr lang="en-US" sz="1200" dirty="0" err="1">
                <a:latin typeface="Open Sans Light" panose="020B0306030504020204" pitchFamily="34" charset="0"/>
                <a:ea typeface="Open Sans Light" panose="020B0306030504020204" pitchFamily="34" charset="0"/>
                <a:cs typeface="Open Sans Light" panose="020B0306030504020204" pitchFamily="34" charset="0"/>
              </a:rPr>
              <a:t>solutionsing</a:t>
            </a:r>
            <a:r>
              <a:rPr lang="en-US" sz="1200" dirty="0">
                <a:latin typeface="Open Sans Light" panose="020B0306030504020204" pitchFamily="34" charset="0"/>
                <a:ea typeface="Open Sans Light" panose="020B0306030504020204" pitchFamily="34" charset="0"/>
                <a:cs typeface="Open Sans Light" panose="020B0306030504020204" pitchFamily="34" charset="0"/>
              </a:rPr>
              <a:t> with the same accounts that they truly “get to know. “Tech Design” as they are known, turns out quotes same day- a hallmark of the HMI customer service experience. </a:t>
            </a:r>
          </a:p>
          <a:p>
            <a:br>
              <a:rPr lang="en-US" sz="1200" dirty="0">
                <a:latin typeface="Open Sans Light" panose="020B0306030504020204" pitchFamily="34" charset="0"/>
                <a:ea typeface="Open Sans Light" panose="020B0306030504020204" pitchFamily="34" charset="0"/>
                <a:cs typeface="Open Sans Light" panose="020B0306030504020204" pitchFamily="34" charset="0"/>
              </a:rPr>
            </a:br>
            <a:endParaRPr lang="en-US" sz="1200" dirty="0">
              <a:latin typeface="Open Sans Light" panose="020B0306030504020204" pitchFamily="34" charset="0"/>
              <a:ea typeface="Open Sans Light" panose="020B0306030504020204" pitchFamily="34" charset="0"/>
              <a:cs typeface="Open Sans Light" panose="020B0306030504020204" pitchFamily="34" charset="0"/>
            </a:endParaRPr>
          </a:p>
          <a:p>
            <a:r>
              <a:rPr lang="en-US" sz="1200" i="1" dirty="0">
                <a:latin typeface="Open Sans Light" panose="020B0306030504020204" pitchFamily="34" charset="0"/>
                <a:ea typeface="Open Sans Light" panose="020B0306030504020204" pitchFamily="34" charset="0"/>
                <a:cs typeface="Open Sans Light" panose="020B0306030504020204" pitchFamily="34" charset="0"/>
              </a:rPr>
              <a:t>The art of listening…</a:t>
            </a:r>
          </a:p>
          <a:p>
            <a:r>
              <a:rPr lang="en-US" sz="1400" dirty="0">
                <a:latin typeface="Playfair Display" pitchFamily="2" charset="77"/>
                <a:ea typeface="Open Sans Light" panose="020B0306030504020204" pitchFamily="34" charset="0"/>
                <a:cs typeface="Open Sans Light" panose="020B0306030504020204" pitchFamily="34" charset="0"/>
              </a:rPr>
              <a:t>REGIONAL SALES REPRESENTATIVES</a:t>
            </a:r>
            <a:r>
              <a:rPr lang="en-US" sz="1200" dirty="0">
                <a:latin typeface="Open Sans Light" panose="020B0306030504020204" pitchFamily="34" charset="0"/>
                <a:ea typeface="Open Sans Light" panose="020B0306030504020204" pitchFamily="34" charset="0"/>
                <a:cs typeface="Open Sans Light" panose="020B0306030504020204" pitchFamily="34" charset="0"/>
              </a:rPr>
              <a:t> </a:t>
            </a:r>
          </a:p>
          <a:p>
            <a:r>
              <a:rPr lang="en-US" sz="1200" dirty="0">
                <a:latin typeface="Open Sans Light" panose="020B0306030504020204" pitchFamily="34" charset="0"/>
                <a:ea typeface="Open Sans Light" panose="020B0306030504020204" pitchFamily="34" charset="0"/>
                <a:cs typeface="Open Sans Light" panose="020B0306030504020204" pitchFamily="34" charset="0"/>
              </a:rPr>
              <a:t>12 Territory Managers </a:t>
            </a:r>
          </a:p>
          <a:p>
            <a:br>
              <a:rPr lang="en-US" sz="1200" dirty="0">
                <a:latin typeface="Open Sans Light" panose="020B0306030504020204" pitchFamily="34" charset="0"/>
                <a:ea typeface="Open Sans Light" panose="020B0306030504020204" pitchFamily="34" charset="0"/>
                <a:cs typeface="Open Sans Light" panose="020B0306030504020204" pitchFamily="34" charset="0"/>
              </a:rPr>
            </a:br>
            <a:r>
              <a:rPr lang="en-US" sz="1200" dirty="0">
                <a:latin typeface="Open Sans Light" panose="020B0306030504020204" pitchFamily="34" charset="0"/>
                <a:ea typeface="Open Sans Light" panose="020B0306030504020204" pitchFamily="34" charset="0"/>
                <a:cs typeface="Open Sans Light" panose="020B0306030504020204" pitchFamily="34" charset="0"/>
              </a:rPr>
              <a:t>HMI Territory Managers are our “boots on the ground.” Relationship driven, these sales managers are dedicated to understanding the nuances and unique needs of their diverse customers. </a:t>
            </a:r>
          </a:p>
          <a:p>
            <a:br>
              <a:rPr lang="en-US" sz="1200" dirty="0">
                <a:latin typeface="Open Sans Light" panose="020B0306030504020204" pitchFamily="34" charset="0"/>
                <a:ea typeface="Open Sans Light" panose="020B0306030504020204" pitchFamily="34" charset="0"/>
                <a:cs typeface="Open Sans Light" panose="020B0306030504020204" pitchFamily="34" charset="0"/>
              </a:rPr>
            </a:b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Turn-key solutions when volume and timing matter. </a:t>
            </a:r>
          </a:p>
          <a:p>
            <a:r>
              <a:rPr lang="en-US" sz="1400" dirty="0">
                <a:latin typeface="Playfair Display" pitchFamily="2" charset="77"/>
                <a:ea typeface="Open Sans Light" panose="020B0306030504020204" pitchFamily="34" charset="0"/>
                <a:cs typeface="Open Sans Light" panose="020B0306030504020204" pitchFamily="34" charset="0"/>
              </a:rPr>
              <a:t>HOSPITALITY SALES </a:t>
            </a:r>
          </a:p>
          <a:p>
            <a:r>
              <a:rPr lang="en-US" sz="1200" dirty="0">
                <a:latin typeface="Open Sans Light" panose="020B0306030504020204" pitchFamily="34" charset="0"/>
                <a:ea typeface="Open Sans Light" panose="020B0306030504020204" pitchFamily="34" charset="0"/>
                <a:cs typeface="Open Sans Light" panose="020B0306030504020204" pitchFamily="34" charset="0"/>
              </a:rPr>
              <a:t>4 Employees</a:t>
            </a:r>
          </a:p>
          <a:p>
            <a:br>
              <a:rPr lang="en-US" sz="1200" dirty="0">
                <a:latin typeface="Open Sans Light" panose="020B0306030504020204" pitchFamily="34" charset="0"/>
                <a:ea typeface="Open Sans Light" panose="020B0306030504020204" pitchFamily="34" charset="0"/>
                <a:cs typeface="Open Sans Light" panose="020B0306030504020204" pitchFamily="34" charset="0"/>
              </a:rPr>
            </a:br>
            <a:r>
              <a:rPr lang="en-US" sz="1200" dirty="0">
                <a:latin typeface="Open Sans Light" panose="020B0306030504020204" pitchFamily="34" charset="0"/>
                <a:ea typeface="Open Sans Light" panose="020B0306030504020204" pitchFamily="34" charset="0"/>
                <a:cs typeface="Open Sans Light" panose="020B0306030504020204" pitchFamily="34" charset="0"/>
              </a:rPr>
              <a:t>HMI’s hospitality team works with contract glass projects from as early as research and development all the way through to installation and after care. Our experts on the hospitality team understand spec writing, designing for repetitive use and the true importance of forward momentum in the workflow off large scale projects. </a:t>
            </a:r>
          </a:p>
          <a:p>
            <a:br>
              <a:rPr lang="en-US" sz="1200" dirty="0">
                <a:latin typeface="Open Sans Light" panose="020B0306030504020204" pitchFamily="34" charset="0"/>
                <a:ea typeface="Open Sans Light" panose="020B0306030504020204" pitchFamily="34" charset="0"/>
                <a:cs typeface="Open Sans Light" panose="020B0306030504020204" pitchFamily="34" charset="0"/>
              </a:rPr>
            </a:b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From our facilities to the bathrooms of America…</a:t>
            </a:r>
          </a:p>
          <a:p>
            <a:r>
              <a:rPr lang="en-US" sz="1400" dirty="0">
                <a:latin typeface="Playfair Display" pitchFamily="2" charset="77"/>
                <a:ea typeface="Open Sans Light" panose="020B0306030504020204" pitchFamily="34" charset="0"/>
                <a:cs typeface="Open Sans Light" panose="020B0306030504020204" pitchFamily="34" charset="0"/>
              </a:rPr>
              <a:t>HMI SHIPPING PARTNER</a:t>
            </a:r>
            <a:r>
              <a:rPr lang="en-US" sz="1200" dirty="0">
                <a:latin typeface="Open Sans Light" panose="020B0306030504020204" pitchFamily="34" charset="0"/>
                <a:ea typeface="Open Sans Light" panose="020B0306030504020204" pitchFamily="34" charset="0"/>
                <a:cs typeface="Open Sans Light" panose="020B0306030504020204" pitchFamily="34" charset="0"/>
              </a:rPr>
              <a:t> </a:t>
            </a:r>
          </a:p>
          <a:p>
            <a:r>
              <a:rPr lang="en-US" sz="1200" dirty="0">
                <a:latin typeface="Open Sans Light" panose="020B0306030504020204" pitchFamily="34" charset="0"/>
                <a:ea typeface="Open Sans Light" panose="020B0306030504020204" pitchFamily="34" charset="0"/>
                <a:cs typeface="Open Sans Light" panose="020B0306030504020204" pitchFamily="34" charset="0"/>
              </a:rPr>
              <a:t>CARDINAL LOGISTICS </a:t>
            </a:r>
          </a:p>
        </p:txBody>
      </p:sp>
      <p:grpSp>
        <p:nvGrpSpPr>
          <p:cNvPr id="15" name="Group 14">
            <a:extLst>
              <a:ext uri="{FF2B5EF4-FFF2-40B4-BE49-F238E27FC236}">
                <a16:creationId xmlns:a16="http://schemas.microsoft.com/office/drawing/2014/main" id="{9FFF8C65-FB5F-024D-BC0F-AC8DE8ADC3DD}"/>
              </a:ext>
            </a:extLst>
          </p:cNvPr>
          <p:cNvGrpSpPr/>
          <p:nvPr/>
        </p:nvGrpSpPr>
        <p:grpSpPr>
          <a:xfrm>
            <a:off x="6685807" y="5337913"/>
            <a:ext cx="5201392" cy="1341914"/>
            <a:chOff x="6804561" y="5343896"/>
            <a:chExt cx="5201392" cy="1341914"/>
          </a:xfrm>
        </p:grpSpPr>
        <p:sp>
          <p:nvSpPr>
            <p:cNvPr id="5" name="Rectangle 4">
              <a:extLst>
                <a:ext uri="{FF2B5EF4-FFF2-40B4-BE49-F238E27FC236}">
                  <a16:creationId xmlns:a16="http://schemas.microsoft.com/office/drawing/2014/main" id="{9DE914D7-DE92-9747-AE7F-42376AF833F3}"/>
                </a:ext>
              </a:extLst>
            </p:cNvPr>
            <p:cNvSpPr/>
            <p:nvPr/>
          </p:nvSpPr>
          <p:spPr>
            <a:xfrm>
              <a:off x="6804561" y="5343896"/>
              <a:ext cx="5201392" cy="1341914"/>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Diamond 5">
              <a:extLst>
                <a:ext uri="{FF2B5EF4-FFF2-40B4-BE49-F238E27FC236}">
                  <a16:creationId xmlns:a16="http://schemas.microsoft.com/office/drawing/2014/main" id="{13381306-DBFD-EE47-B9E9-97979A44009B}"/>
                </a:ext>
              </a:extLst>
            </p:cNvPr>
            <p:cNvSpPr/>
            <p:nvPr/>
          </p:nvSpPr>
          <p:spPr>
            <a:xfrm>
              <a:off x="7505205" y="5694697"/>
              <a:ext cx="902525" cy="902525"/>
            </a:xfrm>
            <a:prstGeom prst="diamond">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A5F00E86-BB74-8B43-8FAC-12140367F3BC}"/>
                </a:ext>
              </a:extLst>
            </p:cNvPr>
            <p:cNvSpPr txBox="1"/>
            <p:nvPr/>
          </p:nvSpPr>
          <p:spPr>
            <a:xfrm>
              <a:off x="6804561" y="5356143"/>
              <a:ext cx="2553195" cy="338554"/>
            </a:xfrm>
            <a:prstGeom prst="rect">
              <a:avLst/>
            </a:prstGeom>
            <a:noFill/>
          </p:spPr>
          <p:txBody>
            <a:bodyPr wrap="square" rtlCol="0">
              <a:spAutoFit/>
            </a:bodyPr>
            <a:lstStyle/>
            <a:p>
              <a:r>
                <a:rPr lang="en-US" sz="1600" i="1" dirty="0">
                  <a:solidFill>
                    <a:schemeClr val="bg1"/>
                  </a:solidFill>
                  <a:latin typeface="Playfair Display" pitchFamily="2" charset="77"/>
                  <a:ea typeface="Open Sans Light" panose="020B0306030504020204" pitchFamily="34" charset="0"/>
                  <a:cs typeface="Open Sans Light" panose="020B0306030504020204" pitchFamily="34" charset="0"/>
                </a:rPr>
                <a:t>What we support?</a:t>
              </a:r>
              <a:endParaRPr lang="en-US" sz="1600" i="1" dirty="0">
                <a:solidFill>
                  <a:schemeClr val="bg1"/>
                </a:solidFill>
                <a:latin typeface="Playfair Display" pitchFamily="2" charset="77"/>
              </a:endParaRPr>
            </a:p>
          </p:txBody>
        </p:sp>
        <p:sp>
          <p:nvSpPr>
            <p:cNvPr id="8" name="TextBox 7">
              <a:extLst>
                <a:ext uri="{FF2B5EF4-FFF2-40B4-BE49-F238E27FC236}">
                  <a16:creationId xmlns:a16="http://schemas.microsoft.com/office/drawing/2014/main" id="{F1DD3375-444E-9443-ACD1-85DFA7A6227C}"/>
                </a:ext>
              </a:extLst>
            </p:cNvPr>
            <p:cNvSpPr txBox="1"/>
            <p:nvPr/>
          </p:nvSpPr>
          <p:spPr>
            <a:xfrm>
              <a:off x="7499267" y="6044867"/>
              <a:ext cx="938150" cy="215444"/>
            </a:xfrm>
            <a:prstGeom prst="rect">
              <a:avLst/>
            </a:prstGeom>
            <a:noFill/>
          </p:spPr>
          <p:txBody>
            <a:bodyPr wrap="square" rtlCol="0">
              <a:spAutoFit/>
            </a:bodyPr>
            <a:lstStyle/>
            <a:p>
              <a:pPr algn="ctr"/>
              <a:r>
                <a:rPr lang="en-US" sz="800" b="1" dirty="0">
                  <a:solidFill>
                    <a:schemeClr val="bg1"/>
                  </a:solidFill>
                  <a:latin typeface="Open Sans" panose="020B0606030504020204" pitchFamily="34" charset="0"/>
                  <a:ea typeface="Open Sans" panose="020B0606030504020204" pitchFamily="34" charset="0"/>
                  <a:cs typeface="Open Sans" panose="020B0606030504020204" pitchFamily="34" charset="0"/>
                </a:rPr>
                <a:t>GLAZIERS</a:t>
              </a:r>
            </a:p>
          </p:txBody>
        </p:sp>
        <p:sp>
          <p:nvSpPr>
            <p:cNvPr id="9" name="Diamond 8">
              <a:extLst>
                <a:ext uri="{FF2B5EF4-FFF2-40B4-BE49-F238E27FC236}">
                  <a16:creationId xmlns:a16="http://schemas.microsoft.com/office/drawing/2014/main" id="{BEB81B2B-071C-3B4B-B683-D2DCB251D1D4}"/>
                </a:ext>
              </a:extLst>
            </p:cNvPr>
            <p:cNvSpPr/>
            <p:nvPr/>
          </p:nvSpPr>
          <p:spPr>
            <a:xfrm>
              <a:off x="8645237" y="5694697"/>
              <a:ext cx="902525" cy="902525"/>
            </a:xfrm>
            <a:prstGeom prst="diamond">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ED69FD91-E0E6-BA47-A1FF-DD6E4212AE42}"/>
                </a:ext>
              </a:extLst>
            </p:cNvPr>
            <p:cNvSpPr txBox="1"/>
            <p:nvPr/>
          </p:nvSpPr>
          <p:spPr>
            <a:xfrm>
              <a:off x="8639299" y="5997367"/>
              <a:ext cx="938150" cy="338554"/>
            </a:xfrm>
            <a:prstGeom prst="rect">
              <a:avLst/>
            </a:prstGeom>
            <a:noFill/>
          </p:spPr>
          <p:txBody>
            <a:bodyPr wrap="square" rtlCol="0">
              <a:spAutoFit/>
            </a:bodyPr>
            <a:lstStyle/>
            <a:p>
              <a:pPr algn="ctr"/>
              <a:r>
                <a:rPr lang="en-US" sz="800" b="1" dirty="0">
                  <a:solidFill>
                    <a:schemeClr val="bg1"/>
                  </a:solidFill>
                  <a:latin typeface="Open Sans" panose="020B0606030504020204" pitchFamily="34" charset="0"/>
                  <a:ea typeface="Open Sans" panose="020B0606030504020204" pitchFamily="34" charset="0"/>
                  <a:cs typeface="Open Sans" panose="020B0606030504020204" pitchFamily="34" charset="0"/>
                </a:rPr>
                <a:t>MARKETING</a:t>
              </a:r>
            </a:p>
            <a:p>
              <a:pPr algn="ctr"/>
              <a:r>
                <a:rPr lang="en-US" sz="800" b="1" dirty="0">
                  <a:solidFill>
                    <a:schemeClr val="bg1"/>
                  </a:solidFill>
                  <a:latin typeface="Open Sans" panose="020B0606030504020204" pitchFamily="34" charset="0"/>
                  <a:ea typeface="Open Sans" panose="020B0606030504020204" pitchFamily="34" charset="0"/>
                  <a:cs typeface="Open Sans" panose="020B0606030504020204" pitchFamily="34" charset="0"/>
                </a:rPr>
                <a:t>RESOURCES</a:t>
              </a:r>
            </a:p>
          </p:txBody>
        </p:sp>
        <p:sp>
          <p:nvSpPr>
            <p:cNvPr id="11" name="Diamond 10">
              <a:extLst>
                <a:ext uri="{FF2B5EF4-FFF2-40B4-BE49-F238E27FC236}">
                  <a16:creationId xmlns:a16="http://schemas.microsoft.com/office/drawing/2014/main" id="{18269BED-C064-CF4F-92C7-98A8BE256D35}"/>
                </a:ext>
              </a:extLst>
            </p:cNvPr>
            <p:cNvSpPr/>
            <p:nvPr/>
          </p:nvSpPr>
          <p:spPr>
            <a:xfrm>
              <a:off x="9755583" y="5694697"/>
              <a:ext cx="902525" cy="902525"/>
            </a:xfrm>
            <a:prstGeom prst="diamond">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2A0DEAC6-506C-7D41-855B-605D6A166EA1}"/>
                </a:ext>
              </a:extLst>
            </p:cNvPr>
            <p:cNvSpPr txBox="1"/>
            <p:nvPr/>
          </p:nvSpPr>
          <p:spPr>
            <a:xfrm>
              <a:off x="9749645" y="5973617"/>
              <a:ext cx="938150" cy="338554"/>
            </a:xfrm>
            <a:prstGeom prst="rect">
              <a:avLst/>
            </a:prstGeom>
            <a:noFill/>
          </p:spPr>
          <p:txBody>
            <a:bodyPr wrap="square" rtlCol="0">
              <a:spAutoFit/>
            </a:bodyPr>
            <a:lstStyle/>
            <a:p>
              <a:pPr algn="ctr"/>
              <a:r>
                <a:rPr lang="en-US" sz="800" b="1" dirty="0">
                  <a:solidFill>
                    <a:schemeClr val="bg1"/>
                  </a:solidFill>
                  <a:latin typeface="Open Sans" panose="020B0606030504020204" pitchFamily="34" charset="0"/>
                  <a:ea typeface="Open Sans" panose="020B0606030504020204" pitchFamily="34" charset="0"/>
                  <a:cs typeface="Open Sans" panose="020B0606030504020204" pitchFamily="34" charset="0"/>
                </a:rPr>
                <a:t>QUALITY</a:t>
              </a:r>
            </a:p>
            <a:p>
              <a:pPr algn="ctr"/>
              <a:r>
                <a:rPr lang="en-US" sz="800" b="1" dirty="0">
                  <a:solidFill>
                    <a:schemeClr val="bg1"/>
                  </a:solidFill>
                  <a:latin typeface="Open Sans" panose="020B0606030504020204" pitchFamily="34" charset="0"/>
                  <a:ea typeface="Open Sans" panose="020B0606030504020204" pitchFamily="34" charset="0"/>
                  <a:cs typeface="Open Sans" panose="020B0606030504020204" pitchFamily="34" charset="0"/>
                </a:rPr>
                <a:t>PRODUCTION</a:t>
              </a:r>
            </a:p>
          </p:txBody>
        </p:sp>
        <p:sp>
          <p:nvSpPr>
            <p:cNvPr id="13" name="Diamond 12">
              <a:extLst>
                <a:ext uri="{FF2B5EF4-FFF2-40B4-BE49-F238E27FC236}">
                  <a16:creationId xmlns:a16="http://schemas.microsoft.com/office/drawing/2014/main" id="{48E4290F-E8C4-444A-9C73-D1BB1DEF2123}"/>
                </a:ext>
              </a:extLst>
            </p:cNvPr>
            <p:cNvSpPr/>
            <p:nvPr/>
          </p:nvSpPr>
          <p:spPr>
            <a:xfrm>
              <a:off x="10865929" y="5694697"/>
              <a:ext cx="902525" cy="902525"/>
            </a:xfrm>
            <a:prstGeom prst="diamond">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A3EC6B8F-213D-5D4E-8A91-0338ED9B0ECF}"/>
                </a:ext>
              </a:extLst>
            </p:cNvPr>
            <p:cNvSpPr txBox="1"/>
            <p:nvPr/>
          </p:nvSpPr>
          <p:spPr>
            <a:xfrm>
              <a:off x="10859991" y="6044867"/>
              <a:ext cx="938150" cy="230832"/>
            </a:xfrm>
            <a:prstGeom prst="rect">
              <a:avLst/>
            </a:prstGeom>
            <a:noFill/>
          </p:spPr>
          <p:txBody>
            <a:bodyPr wrap="square" rtlCol="0">
              <a:spAutoFit/>
            </a:bodyPr>
            <a:lstStyle/>
            <a:p>
              <a:pPr algn="ctr"/>
              <a:r>
                <a:rPr lang="en-US" sz="900" b="1" dirty="0">
                  <a:solidFill>
                    <a:schemeClr val="bg1"/>
                  </a:solidFill>
                  <a:latin typeface="Open Sans" panose="020B0606030504020204" pitchFamily="34" charset="0"/>
                  <a:ea typeface="Open Sans" panose="020B0606030504020204" pitchFamily="34" charset="0"/>
                  <a:cs typeface="Open Sans" panose="020B0606030504020204" pitchFamily="34" charset="0"/>
                </a:rPr>
                <a:t>PARTNERS</a:t>
              </a:r>
            </a:p>
          </p:txBody>
        </p:sp>
      </p:grpSp>
    </p:spTree>
    <p:extLst>
      <p:ext uri="{BB962C8B-B14F-4D97-AF65-F5344CB8AC3E}">
        <p14:creationId xmlns:p14="http://schemas.microsoft.com/office/powerpoint/2010/main" val="28934295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E9BB7CE-F9F0-1C40-AE36-417B45CD8565}"/>
              </a:ext>
            </a:extLst>
          </p:cNvPr>
          <p:cNvSpPr/>
          <p:nvPr/>
        </p:nvSpPr>
        <p:spPr>
          <a:xfrm>
            <a:off x="0" y="-11879"/>
            <a:ext cx="12192000" cy="831273"/>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15121C03-6A0A-804B-BC39-38E4645DA840}"/>
              </a:ext>
            </a:extLst>
          </p:cNvPr>
          <p:cNvSpPr txBox="1"/>
          <p:nvPr/>
        </p:nvSpPr>
        <p:spPr>
          <a:xfrm>
            <a:off x="166254" y="123247"/>
            <a:ext cx="3847606" cy="584775"/>
          </a:xfrm>
          <a:prstGeom prst="rect">
            <a:avLst/>
          </a:prstGeom>
          <a:noFill/>
        </p:spPr>
        <p:txBody>
          <a:bodyPr wrap="square" rtlCol="0">
            <a:spAutoFit/>
          </a:bodyPr>
          <a:lstStyle/>
          <a:p>
            <a:r>
              <a:rPr lang="en-US" sz="3200" dirty="0">
                <a:solidFill>
                  <a:schemeClr val="bg1"/>
                </a:solidFill>
                <a:latin typeface="Playfair Display" pitchFamily="2" charset="77"/>
              </a:rPr>
              <a:t>Facilities</a:t>
            </a:r>
          </a:p>
        </p:txBody>
      </p:sp>
      <p:sp>
        <p:nvSpPr>
          <p:cNvPr id="4" name="TextBox 3">
            <a:extLst>
              <a:ext uri="{FF2B5EF4-FFF2-40B4-BE49-F238E27FC236}">
                <a16:creationId xmlns:a16="http://schemas.microsoft.com/office/drawing/2014/main" id="{6BD9D674-A09A-BF49-8C6C-46A1EEB41FEF}"/>
              </a:ext>
            </a:extLst>
          </p:cNvPr>
          <p:cNvSpPr txBox="1"/>
          <p:nvPr/>
        </p:nvSpPr>
        <p:spPr>
          <a:xfrm>
            <a:off x="308758" y="3877816"/>
            <a:ext cx="5237019" cy="1384995"/>
          </a:xfrm>
          <a:prstGeom prst="rect">
            <a:avLst/>
          </a:prstGeom>
          <a:noFill/>
        </p:spPr>
        <p:txBody>
          <a:bodyPr wrap="square" rtlCol="0">
            <a:spAutoFit/>
          </a:bodyPr>
          <a:lstStyle/>
          <a:p>
            <a:r>
              <a:rPr lang="en-US" sz="1200" dirty="0">
                <a:latin typeface="Open Sans Light" panose="020B0306030504020204" pitchFamily="34" charset="0"/>
                <a:ea typeface="Open Sans Light" panose="020B0306030504020204" pitchFamily="34" charset="0"/>
                <a:cs typeface="Open Sans Light" panose="020B0306030504020204" pitchFamily="34" charset="0"/>
              </a:rPr>
              <a:t>Using the highest quality materials and the latest in glass technology, the majority of HMI products are handcrafted in our Boston, MA and Louisville KY facilities. Along with our Arlington, TX distribution facility, we are proud to play a role in the fabric of American manufacturing.</a:t>
            </a:r>
          </a:p>
          <a:p>
            <a:endParaRPr lang="en-US" sz="1200" dirty="0">
              <a:latin typeface="Open Sans Light" panose="020B0306030504020204" pitchFamily="34" charset="0"/>
              <a:ea typeface="Open Sans Light" panose="020B0306030504020204" pitchFamily="34" charset="0"/>
              <a:cs typeface="Open Sans Light" panose="020B0306030504020204" pitchFamily="34" charset="0"/>
            </a:endParaRPr>
          </a:p>
          <a:p>
            <a:r>
              <a:rPr lang="en-US" sz="1200" dirty="0">
                <a:latin typeface="Open Sans Light" panose="020B0306030504020204" pitchFamily="34" charset="0"/>
                <a:ea typeface="Open Sans Light" panose="020B0306030504020204" pitchFamily="34" charset="0"/>
                <a:cs typeface="Open Sans Light" panose="020B0306030504020204" pitchFamily="34" charset="0"/>
              </a:rPr>
              <a:t>Each facility owns a unique identity, while remaining unified as the </a:t>
            </a:r>
          </a:p>
          <a:p>
            <a:r>
              <a:rPr lang="en-US" sz="1200" dirty="0">
                <a:latin typeface="Open Sans Light" panose="020B0306030504020204" pitchFamily="34" charset="0"/>
                <a:ea typeface="Open Sans Light" panose="020B0306030504020204" pitchFamily="34" charset="0"/>
                <a:cs typeface="Open Sans Light" panose="020B0306030504020204" pitchFamily="34" charset="0"/>
              </a:rPr>
              <a:t>HMI brand.</a:t>
            </a:r>
          </a:p>
        </p:txBody>
      </p:sp>
      <p:sp>
        <p:nvSpPr>
          <p:cNvPr id="5" name="Rectangle 4">
            <a:extLst>
              <a:ext uri="{FF2B5EF4-FFF2-40B4-BE49-F238E27FC236}">
                <a16:creationId xmlns:a16="http://schemas.microsoft.com/office/drawing/2014/main" id="{FCDA7A13-1BA2-5449-A273-E3C3BBF471FA}"/>
              </a:ext>
            </a:extLst>
          </p:cNvPr>
          <p:cNvSpPr/>
          <p:nvPr/>
        </p:nvSpPr>
        <p:spPr>
          <a:xfrm>
            <a:off x="0" y="1686296"/>
            <a:ext cx="5438899" cy="114003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C98D1D5E-F38A-9449-9B4B-02C24226CC0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1049742"/>
            <a:ext cx="3377133" cy="2609603"/>
          </a:xfrm>
          <a:prstGeom prst="rect">
            <a:avLst/>
          </a:prstGeom>
        </p:spPr>
      </p:pic>
      <p:sp>
        <p:nvSpPr>
          <p:cNvPr id="8" name="TextBox 7">
            <a:extLst>
              <a:ext uri="{FF2B5EF4-FFF2-40B4-BE49-F238E27FC236}">
                <a16:creationId xmlns:a16="http://schemas.microsoft.com/office/drawing/2014/main" id="{8DDF6F2D-6F3C-434B-A26E-2EFBCDD72BD5}"/>
              </a:ext>
            </a:extLst>
          </p:cNvPr>
          <p:cNvSpPr txBox="1"/>
          <p:nvPr/>
        </p:nvSpPr>
        <p:spPr>
          <a:xfrm>
            <a:off x="4276141" y="1610330"/>
            <a:ext cx="1637771" cy="523220"/>
          </a:xfrm>
          <a:prstGeom prst="rect">
            <a:avLst/>
          </a:prstGeom>
          <a:noFill/>
        </p:spPr>
        <p:txBody>
          <a:bodyPr wrap="square" rtlCol="0">
            <a:spAutoFit/>
          </a:bodyPr>
          <a:lstStyle/>
          <a:p>
            <a:r>
              <a:rPr lang="en-US" sz="2800" dirty="0">
                <a:latin typeface="Playfair Display" pitchFamily="2" charset="77"/>
              </a:rPr>
              <a:t>3</a:t>
            </a:r>
            <a:r>
              <a:rPr lang="en-US" dirty="0"/>
              <a:t> </a:t>
            </a:r>
            <a:r>
              <a:rPr lang="en-US" sz="1400" dirty="0">
                <a:latin typeface="Open Sans Light" panose="020B0306030504020204" pitchFamily="34" charset="0"/>
                <a:ea typeface="Open Sans Light" panose="020B0306030504020204" pitchFamily="34" charset="0"/>
                <a:cs typeface="Open Sans Light" panose="020B0306030504020204" pitchFamily="34" charset="0"/>
              </a:rPr>
              <a:t>Facilities</a:t>
            </a:r>
          </a:p>
        </p:txBody>
      </p:sp>
      <p:sp>
        <p:nvSpPr>
          <p:cNvPr id="9" name="TextBox 8">
            <a:extLst>
              <a:ext uri="{FF2B5EF4-FFF2-40B4-BE49-F238E27FC236}">
                <a16:creationId xmlns:a16="http://schemas.microsoft.com/office/drawing/2014/main" id="{40702E16-0E5B-FF4E-9058-017A529FF174}"/>
              </a:ext>
            </a:extLst>
          </p:cNvPr>
          <p:cNvSpPr txBox="1"/>
          <p:nvPr/>
        </p:nvSpPr>
        <p:spPr>
          <a:xfrm>
            <a:off x="3729875" y="1944843"/>
            <a:ext cx="1637771" cy="523220"/>
          </a:xfrm>
          <a:prstGeom prst="rect">
            <a:avLst/>
          </a:prstGeom>
          <a:noFill/>
        </p:spPr>
        <p:txBody>
          <a:bodyPr wrap="square" rtlCol="0">
            <a:spAutoFit/>
          </a:bodyPr>
          <a:lstStyle/>
          <a:p>
            <a:r>
              <a:rPr lang="en-US" sz="2800" dirty="0">
                <a:latin typeface="Playfair Display" pitchFamily="2" charset="77"/>
              </a:rPr>
              <a:t>410</a:t>
            </a:r>
            <a:r>
              <a:rPr lang="en-US" dirty="0"/>
              <a:t> </a:t>
            </a:r>
            <a:r>
              <a:rPr lang="en-US" sz="1400" dirty="0">
                <a:latin typeface="Open Sans Light" panose="020B0306030504020204" pitchFamily="34" charset="0"/>
                <a:ea typeface="Open Sans Light" panose="020B0306030504020204" pitchFamily="34" charset="0"/>
                <a:cs typeface="Open Sans Light" panose="020B0306030504020204" pitchFamily="34" charset="0"/>
              </a:rPr>
              <a:t>Employees</a:t>
            </a:r>
          </a:p>
        </p:txBody>
      </p:sp>
      <p:sp>
        <p:nvSpPr>
          <p:cNvPr id="10" name="TextBox 9">
            <a:extLst>
              <a:ext uri="{FF2B5EF4-FFF2-40B4-BE49-F238E27FC236}">
                <a16:creationId xmlns:a16="http://schemas.microsoft.com/office/drawing/2014/main" id="{595D21F7-65F5-7844-A035-30D5AD376D71}"/>
              </a:ext>
            </a:extLst>
          </p:cNvPr>
          <p:cNvSpPr txBox="1"/>
          <p:nvPr/>
        </p:nvSpPr>
        <p:spPr>
          <a:xfrm>
            <a:off x="2859241" y="2282419"/>
            <a:ext cx="2720404" cy="523220"/>
          </a:xfrm>
          <a:prstGeom prst="rect">
            <a:avLst/>
          </a:prstGeom>
          <a:noFill/>
        </p:spPr>
        <p:txBody>
          <a:bodyPr wrap="square" rtlCol="0">
            <a:spAutoFit/>
          </a:bodyPr>
          <a:lstStyle/>
          <a:p>
            <a:r>
              <a:rPr lang="en-US" sz="2800" dirty="0">
                <a:latin typeface="Playfair Display" pitchFamily="2" charset="77"/>
              </a:rPr>
              <a:t>14</a:t>
            </a:r>
            <a:r>
              <a:rPr lang="en-US" dirty="0"/>
              <a:t> </a:t>
            </a:r>
            <a:r>
              <a:rPr lang="en-US" sz="1400" dirty="0">
                <a:latin typeface="Open Sans Light" panose="020B0306030504020204" pitchFamily="34" charset="0"/>
                <a:ea typeface="Open Sans Light" panose="020B0306030504020204" pitchFamily="34" charset="0"/>
                <a:cs typeface="Open Sans Light" panose="020B0306030504020204" pitchFamily="34" charset="0"/>
              </a:rPr>
              <a:t>Shower Enclosure Series</a:t>
            </a:r>
          </a:p>
        </p:txBody>
      </p:sp>
      <p:sp>
        <p:nvSpPr>
          <p:cNvPr id="11" name="Rectangle 10">
            <a:extLst>
              <a:ext uri="{FF2B5EF4-FFF2-40B4-BE49-F238E27FC236}">
                <a16:creationId xmlns:a16="http://schemas.microsoft.com/office/drawing/2014/main" id="{85EF0388-7DAD-314B-B10C-E040B0858C9F}"/>
              </a:ext>
            </a:extLst>
          </p:cNvPr>
          <p:cNvSpPr/>
          <p:nvPr/>
        </p:nvSpPr>
        <p:spPr>
          <a:xfrm>
            <a:off x="5913912" y="1686296"/>
            <a:ext cx="4714504" cy="364776"/>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D332F97A-001E-9247-9064-B058BF0D4059}"/>
              </a:ext>
            </a:extLst>
          </p:cNvPr>
          <p:cNvSpPr txBox="1"/>
          <p:nvPr/>
        </p:nvSpPr>
        <p:spPr>
          <a:xfrm>
            <a:off x="5913912" y="1774679"/>
            <a:ext cx="2125682" cy="400110"/>
          </a:xfrm>
          <a:prstGeom prst="rect">
            <a:avLst/>
          </a:prstGeom>
          <a:noFill/>
        </p:spPr>
        <p:txBody>
          <a:bodyPr wrap="square" rtlCol="0">
            <a:spAutoFit/>
          </a:bodyPr>
          <a:lstStyle/>
          <a:p>
            <a:r>
              <a:rPr lang="en-US" sz="2000" b="1" dirty="0">
                <a:solidFill>
                  <a:schemeClr val="bg1"/>
                </a:solidFill>
                <a:latin typeface="Open Sans Extrabold" panose="020B0606030504020204" pitchFamily="34" charset="0"/>
                <a:ea typeface="Open Sans Extrabold" panose="020B0606030504020204" pitchFamily="34" charset="0"/>
                <a:cs typeface="Open Sans Extrabold" panose="020B0606030504020204" pitchFamily="34" charset="0"/>
              </a:rPr>
              <a:t>LOUISVILLE</a:t>
            </a:r>
          </a:p>
        </p:txBody>
      </p:sp>
      <p:pic>
        <p:nvPicPr>
          <p:cNvPr id="13" name="Picture 12">
            <a:extLst>
              <a:ext uri="{FF2B5EF4-FFF2-40B4-BE49-F238E27FC236}">
                <a16:creationId xmlns:a16="http://schemas.microsoft.com/office/drawing/2014/main" id="{E58F9FBA-2099-4C44-A391-C2DC4E482788}"/>
              </a:ext>
            </a:extLst>
          </p:cNvPr>
          <p:cNvPicPr>
            <a:picLocks noChangeAspect="1"/>
          </p:cNvPicPr>
          <p:nvPr/>
        </p:nvPicPr>
        <p:blipFill>
          <a:blip r:embed="rId3"/>
          <a:stretch>
            <a:fillRect/>
          </a:stretch>
        </p:blipFill>
        <p:spPr>
          <a:xfrm>
            <a:off x="10128333" y="1686296"/>
            <a:ext cx="1625600" cy="1016000"/>
          </a:xfrm>
          <a:prstGeom prst="rect">
            <a:avLst/>
          </a:prstGeom>
        </p:spPr>
      </p:pic>
      <p:sp>
        <p:nvSpPr>
          <p:cNvPr id="14" name="Rectangle 13">
            <a:extLst>
              <a:ext uri="{FF2B5EF4-FFF2-40B4-BE49-F238E27FC236}">
                <a16:creationId xmlns:a16="http://schemas.microsoft.com/office/drawing/2014/main" id="{73DF1FA8-8727-514B-828A-324F0F743DE6}"/>
              </a:ext>
            </a:extLst>
          </p:cNvPr>
          <p:cNvSpPr/>
          <p:nvPr/>
        </p:nvSpPr>
        <p:spPr>
          <a:xfrm>
            <a:off x="5913912" y="3179368"/>
            <a:ext cx="4714504" cy="364776"/>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A37AD5D6-8237-9C4B-86A8-3E1FD2F9E411}"/>
              </a:ext>
            </a:extLst>
          </p:cNvPr>
          <p:cNvSpPr txBox="1"/>
          <p:nvPr/>
        </p:nvSpPr>
        <p:spPr>
          <a:xfrm>
            <a:off x="5913912" y="3267751"/>
            <a:ext cx="2125682" cy="400110"/>
          </a:xfrm>
          <a:prstGeom prst="rect">
            <a:avLst/>
          </a:prstGeom>
          <a:noFill/>
        </p:spPr>
        <p:txBody>
          <a:bodyPr wrap="square" rtlCol="0">
            <a:spAutoFit/>
          </a:bodyPr>
          <a:lstStyle/>
          <a:p>
            <a:r>
              <a:rPr lang="en-US" sz="2000" b="1" dirty="0">
                <a:solidFill>
                  <a:schemeClr val="bg1"/>
                </a:solidFill>
                <a:latin typeface="Open Sans Extrabold" panose="020B0606030504020204" pitchFamily="34" charset="0"/>
                <a:ea typeface="Open Sans Extrabold" panose="020B0606030504020204" pitchFamily="34" charset="0"/>
                <a:cs typeface="Open Sans Extrabold" panose="020B0606030504020204" pitchFamily="34" charset="0"/>
              </a:rPr>
              <a:t>BOSTON</a:t>
            </a:r>
          </a:p>
        </p:txBody>
      </p:sp>
      <p:pic>
        <p:nvPicPr>
          <p:cNvPr id="16" name="Picture 15">
            <a:extLst>
              <a:ext uri="{FF2B5EF4-FFF2-40B4-BE49-F238E27FC236}">
                <a16:creationId xmlns:a16="http://schemas.microsoft.com/office/drawing/2014/main" id="{768FE3D2-DE8F-8544-B2B6-98A8A32EABA7}"/>
              </a:ext>
            </a:extLst>
          </p:cNvPr>
          <p:cNvPicPr>
            <a:picLocks noChangeAspect="1"/>
          </p:cNvPicPr>
          <p:nvPr/>
        </p:nvPicPr>
        <p:blipFill>
          <a:blip r:embed="rId4"/>
          <a:stretch>
            <a:fillRect/>
          </a:stretch>
        </p:blipFill>
        <p:spPr>
          <a:xfrm>
            <a:off x="10113158" y="3179368"/>
            <a:ext cx="1676400" cy="1193800"/>
          </a:xfrm>
          <a:prstGeom prst="rect">
            <a:avLst/>
          </a:prstGeom>
        </p:spPr>
      </p:pic>
      <p:sp>
        <p:nvSpPr>
          <p:cNvPr id="18" name="Rectangle 17">
            <a:extLst>
              <a:ext uri="{FF2B5EF4-FFF2-40B4-BE49-F238E27FC236}">
                <a16:creationId xmlns:a16="http://schemas.microsoft.com/office/drawing/2014/main" id="{3CF65889-FFCC-D54D-AE5A-CBF80E4C0330}"/>
              </a:ext>
            </a:extLst>
          </p:cNvPr>
          <p:cNvSpPr/>
          <p:nvPr/>
        </p:nvSpPr>
        <p:spPr>
          <a:xfrm>
            <a:off x="5913912" y="4898035"/>
            <a:ext cx="4714504" cy="364776"/>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4073F8F3-7A62-C143-A9B6-9F56BCA8724F}"/>
              </a:ext>
            </a:extLst>
          </p:cNvPr>
          <p:cNvSpPr txBox="1"/>
          <p:nvPr/>
        </p:nvSpPr>
        <p:spPr>
          <a:xfrm>
            <a:off x="5913912" y="4986418"/>
            <a:ext cx="2125682" cy="400110"/>
          </a:xfrm>
          <a:prstGeom prst="rect">
            <a:avLst/>
          </a:prstGeom>
          <a:noFill/>
        </p:spPr>
        <p:txBody>
          <a:bodyPr wrap="square" rtlCol="0">
            <a:spAutoFit/>
          </a:bodyPr>
          <a:lstStyle/>
          <a:p>
            <a:r>
              <a:rPr lang="en-US" sz="2000" b="1" dirty="0">
                <a:solidFill>
                  <a:schemeClr val="bg1"/>
                </a:solidFill>
                <a:latin typeface="Open Sans Extrabold" panose="020B0606030504020204" pitchFamily="34" charset="0"/>
                <a:ea typeface="Open Sans Extrabold" panose="020B0606030504020204" pitchFamily="34" charset="0"/>
                <a:cs typeface="Open Sans Extrabold" panose="020B0606030504020204" pitchFamily="34" charset="0"/>
              </a:rPr>
              <a:t>TEXAS</a:t>
            </a:r>
          </a:p>
        </p:txBody>
      </p:sp>
      <p:sp>
        <p:nvSpPr>
          <p:cNvPr id="20" name="TextBox 19">
            <a:extLst>
              <a:ext uri="{FF2B5EF4-FFF2-40B4-BE49-F238E27FC236}">
                <a16:creationId xmlns:a16="http://schemas.microsoft.com/office/drawing/2014/main" id="{AC0384CA-F821-5B48-90F1-EC2479AB29E9}"/>
              </a:ext>
            </a:extLst>
          </p:cNvPr>
          <p:cNvSpPr txBox="1"/>
          <p:nvPr/>
        </p:nvSpPr>
        <p:spPr>
          <a:xfrm>
            <a:off x="5913912" y="2139164"/>
            <a:ext cx="4085111" cy="1107996"/>
          </a:xfrm>
          <a:prstGeom prst="rect">
            <a:avLst/>
          </a:prstGeom>
          <a:noFill/>
        </p:spPr>
        <p:txBody>
          <a:bodyPr wrap="square" rtlCol="0">
            <a:spAutoFit/>
          </a:bodyPr>
          <a:lstStyle/>
          <a:p>
            <a:r>
              <a:rPr lang="en-US" sz="1100" dirty="0">
                <a:latin typeface="Open Sans Light" panose="020B0306030504020204" pitchFamily="34" charset="0"/>
                <a:ea typeface="Open Sans Light" panose="020B0306030504020204" pitchFamily="34" charset="0"/>
                <a:cs typeface="Open Sans Light" panose="020B0306030504020204" pitchFamily="34" charset="0"/>
              </a:rPr>
              <a:t>Our flagship fabrication factory, in the heartland of America.</a:t>
            </a:r>
          </a:p>
          <a:p>
            <a:endParaRPr lang="en-US" sz="1100" dirty="0">
              <a:latin typeface="Open Sans Light" panose="020B0306030504020204" pitchFamily="34" charset="0"/>
              <a:ea typeface="Open Sans Light" panose="020B0306030504020204" pitchFamily="34" charset="0"/>
              <a:cs typeface="Open Sans Light" panose="020B0306030504020204" pitchFamily="34" charset="0"/>
            </a:endParaRPr>
          </a:p>
          <a:p>
            <a:r>
              <a:rPr lang="en-US" sz="1100" dirty="0">
                <a:latin typeface="Open Sans Light" panose="020B0306030504020204" pitchFamily="34" charset="0"/>
                <a:ea typeface="Open Sans Light" panose="020B0306030504020204" pitchFamily="34" charset="0"/>
                <a:cs typeface="Open Sans Light" panose="020B0306030504020204" pitchFamily="34" charset="0"/>
              </a:rPr>
              <a:t>HMI’s center of operations also serves as our main training facility and as a think tank for our shower glass &amp; hardware products.</a:t>
            </a:r>
          </a:p>
          <a:p>
            <a:endParaRPr lang="en-US" sz="1100" dirty="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1" name="TextBox 20">
            <a:extLst>
              <a:ext uri="{FF2B5EF4-FFF2-40B4-BE49-F238E27FC236}">
                <a16:creationId xmlns:a16="http://schemas.microsoft.com/office/drawing/2014/main" id="{9633FE3D-54B9-9449-B76C-D4C59C51D43F}"/>
              </a:ext>
            </a:extLst>
          </p:cNvPr>
          <p:cNvSpPr txBox="1"/>
          <p:nvPr/>
        </p:nvSpPr>
        <p:spPr>
          <a:xfrm>
            <a:off x="5913911" y="3654246"/>
            <a:ext cx="4085111" cy="938719"/>
          </a:xfrm>
          <a:prstGeom prst="rect">
            <a:avLst/>
          </a:prstGeom>
          <a:noFill/>
        </p:spPr>
        <p:txBody>
          <a:bodyPr wrap="square" rtlCol="0">
            <a:spAutoFit/>
          </a:bodyPr>
          <a:lstStyle/>
          <a:p>
            <a:r>
              <a:rPr lang="en-US" sz="1100" dirty="0">
                <a:latin typeface="Open Sans Light" panose="020B0306030504020204" pitchFamily="34" charset="0"/>
                <a:ea typeface="Open Sans Light" panose="020B0306030504020204" pitchFamily="34" charset="0"/>
                <a:cs typeface="Open Sans Light" panose="020B0306030504020204" pitchFamily="34" charset="0"/>
              </a:rPr>
              <a:t>The center of excellence for HMI’s specialty glass products, digital glass printing, and laminated glass.</a:t>
            </a:r>
          </a:p>
          <a:p>
            <a:endParaRPr lang="en-US" sz="1100" dirty="0">
              <a:latin typeface="Open Sans Light" panose="020B0306030504020204" pitchFamily="34" charset="0"/>
              <a:ea typeface="Open Sans Light" panose="020B0306030504020204" pitchFamily="34" charset="0"/>
              <a:cs typeface="Open Sans Light" panose="020B0306030504020204" pitchFamily="34" charset="0"/>
            </a:endParaRPr>
          </a:p>
          <a:p>
            <a:r>
              <a:rPr lang="en-US" sz="1100" dirty="0">
                <a:latin typeface="Open Sans Light" panose="020B0306030504020204" pitchFamily="34" charset="0"/>
                <a:ea typeface="Open Sans Light" panose="020B0306030504020204" pitchFamily="34" charset="0"/>
                <a:cs typeface="Open Sans Light" panose="020B0306030504020204" pitchFamily="34" charset="0"/>
              </a:rPr>
              <a:t>Our east coast facility, home to our in-house design division, challenges the old conventions of shower design and beyond.</a:t>
            </a:r>
          </a:p>
        </p:txBody>
      </p:sp>
      <p:pic>
        <p:nvPicPr>
          <p:cNvPr id="22" name="Picture 21">
            <a:extLst>
              <a:ext uri="{FF2B5EF4-FFF2-40B4-BE49-F238E27FC236}">
                <a16:creationId xmlns:a16="http://schemas.microsoft.com/office/drawing/2014/main" id="{C102A513-2766-CE4D-A808-68FDF8DB20C6}"/>
              </a:ext>
            </a:extLst>
          </p:cNvPr>
          <p:cNvPicPr>
            <a:picLocks noChangeAspect="1"/>
          </p:cNvPicPr>
          <p:nvPr/>
        </p:nvPicPr>
        <p:blipFill>
          <a:blip r:embed="rId5"/>
          <a:stretch>
            <a:fillRect/>
          </a:stretch>
        </p:blipFill>
        <p:spPr>
          <a:xfrm>
            <a:off x="10570358" y="4881245"/>
            <a:ext cx="1219200" cy="1219200"/>
          </a:xfrm>
          <a:prstGeom prst="rect">
            <a:avLst/>
          </a:prstGeom>
        </p:spPr>
      </p:pic>
      <p:sp>
        <p:nvSpPr>
          <p:cNvPr id="23" name="TextBox 22">
            <a:extLst>
              <a:ext uri="{FF2B5EF4-FFF2-40B4-BE49-F238E27FC236}">
                <a16:creationId xmlns:a16="http://schemas.microsoft.com/office/drawing/2014/main" id="{219D0922-2826-704F-A315-A8658213B805}"/>
              </a:ext>
            </a:extLst>
          </p:cNvPr>
          <p:cNvSpPr txBox="1"/>
          <p:nvPr/>
        </p:nvSpPr>
        <p:spPr>
          <a:xfrm>
            <a:off x="5913911" y="5477496"/>
            <a:ext cx="4548250" cy="938719"/>
          </a:xfrm>
          <a:prstGeom prst="rect">
            <a:avLst/>
          </a:prstGeom>
          <a:noFill/>
        </p:spPr>
        <p:txBody>
          <a:bodyPr wrap="square" rtlCol="0">
            <a:spAutoFit/>
          </a:bodyPr>
          <a:lstStyle/>
          <a:p>
            <a:r>
              <a:rPr lang="en-US" sz="1100" dirty="0">
                <a:latin typeface="Open Sans Light" panose="020B0306030504020204" pitchFamily="34" charset="0"/>
                <a:ea typeface="Open Sans Light" panose="020B0306030504020204" pitchFamily="34" charset="0"/>
                <a:cs typeface="Open Sans Light" panose="020B0306030504020204" pitchFamily="34" charset="0"/>
              </a:rPr>
              <a:t>Servicing Glass Professionals in Texas and beyond for over 35 years.</a:t>
            </a:r>
          </a:p>
          <a:p>
            <a:endParaRPr lang="en-US" sz="1100" dirty="0">
              <a:latin typeface="Open Sans Light" panose="020B0306030504020204" pitchFamily="34" charset="0"/>
              <a:ea typeface="Open Sans Light" panose="020B0306030504020204" pitchFamily="34" charset="0"/>
              <a:cs typeface="Open Sans Light" panose="020B0306030504020204" pitchFamily="34" charset="0"/>
            </a:endParaRPr>
          </a:p>
          <a:p>
            <a:r>
              <a:rPr lang="en-US" sz="1100" dirty="0">
                <a:latin typeface="Open Sans Light" panose="020B0306030504020204" pitchFamily="34" charset="0"/>
                <a:ea typeface="Open Sans Light" panose="020B0306030504020204" pitchFamily="34" charset="0"/>
                <a:cs typeface="Open Sans Light" panose="020B0306030504020204" pitchFamily="34" charset="0"/>
              </a:rPr>
              <a:t>HMI’s </a:t>
            </a:r>
            <a:r>
              <a:rPr lang="en-US" sz="1100" dirty="0" err="1">
                <a:latin typeface="Open Sans Light" panose="020B0306030504020204" pitchFamily="34" charset="0"/>
                <a:ea typeface="Open Sans Light" panose="020B0306030504020204" pitchFamily="34" charset="0"/>
                <a:cs typeface="Open Sans Light" panose="020B0306030504020204" pitchFamily="34" charset="0"/>
              </a:rPr>
              <a:t>Arlington,TX</a:t>
            </a:r>
            <a:r>
              <a:rPr lang="en-US" sz="1100" dirty="0">
                <a:latin typeface="Open Sans Light" panose="020B0306030504020204" pitchFamily="34" charset="0"/>
                <a:ea typeface="Open Sans Light" panose="020B0306030504020204" pitchFamily="34" charset="0"/>
                <a:cs typeface="Open Sans Light" panose="020B0306030504020204" pitchFamily="34" charset="0"/>
              </a:rPr>
              <a:t> distribution center is the original and longest running shower glass facility in the region. Expert knowledge, team culture.</a:t>
            </a:r>
          </a:p>
        </p:txBody>
      </p:sp>
    </p:spTree>
    <p:extLst>
      <p:ext uri="{BB962C8B-B14F-4D97-AF65-F5344CB8AC3E}">
        <p14:creationId xmlns:p14="http://schemas.microsoft.com/office/powerpoint/2010/main" val="34128336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BCC8923-A997-B640-8A39-F5D07AED6F13}"/>
              </a:ext>
            </a:extLst>
          </p:cNvPr>
          <p:cNvSpPr/>
          <p:nvPr/>
        </p:nvSpPr>
        <p:spPr>
          <a:xfrm>
            <a:off x="0" y="-11879"/>
            <a:ext cx="12192000" cy="831273"/>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71CF503C-FB2A-8749-8979-193116666EC3}"/>
              </a:ext>
            </a:extLst>
          </p:cNvPr>
          <p:cNvSpPr txBox="1"/>
          <p:nvPr/>
        </p:nvSpPr>
        <p:spPr>
          <a:xfrm>
            <a:off x="166254" y="123247"/>
            <a:ext cx="3847606" cy="584775"/>
          </a:xfrm>
          <a:prstGeom prst="rect">
            <a:avLst/>
          </a:prstGeom>
          <a:noFill/>
        </p:spPr>
        <p:txBody>
          <a:bodyPr wrap="square" rtlCol="0">
            <a:spAutoFit/>
          </a:bodyPr>
          <a:lstStyle/>
          <a:p>
            <a:r>
              <a:rPr lang="en-US" sz="3200" dirty="0">
                <a:solidFill>
                  <a:schemeClr val="bg1"/>
                </a:solidFill>
                <a:latin typeface="Playfair Display" pitchFamily="2" charset="77"/>
              </a:rPr>
              <a:t>HMI Promise</a:t>
            </a:r>
          </a:p>
        </p:txBody>
      </p:sp>
      <p:sp>
        <p:nvSpPr>
          <p:cNvPr id="4" name="TextBox 3">
            <a:extLst>
              <a:ext uri="{FF2B5EF4-FFF2-40B4-BE49-F238E27FC236}">
                <a16:creationId xmlns:a16="http://schemas.microsoft.com/office/drawing/2014/main" id="{652D445B-01A0-C546-BE5F-AECCA314FAC6}"/>
              </a:ext>
            </a:extLst>
          </p:cNvPr>
          <p:cNvSpPr txBox="1"/>
          <p:nvPr/>
        </p:nvSpPr>
        <p:spPr>
          <a:xfrm>
            <a:off x="166254" y="2056037"/>
            <a:ext cx="4572001" cy="1446550"/>
          </a:xfrm>
          <a:prstGeom prst="rect">
            <a:avLst/>
          </a:prstGeom>
          <a:noFill/>
        </p:spPr>
        <p:txBody>
          <a:bodyPr wrap="square" rtlCol="0">
            <a:spAutoFit/>
          </a:bodyPr>
          <a:lstStyle/>
          <a:p>
            <a:r>
              <a:rPr lang="en-US" sz="1100" dirty="0">
                <a:latin typeface="Open Sans Light" panose="020B0306030504020204" pitchFamily="34" charset="0"/>
                <a:ea typeface="Open Sans Light" panose="020B0306030504020204" pitchFamily="34" charset="0"/>
                <a:cs typeface="Open Sans Light" panose="020B0306030504020204" pitchFamily="34" charset="0"/>
              </a:rPr>
              <a:t>At HMI Glass, exceptional service is more than a promise—it’s a structured part of how we do business. Our unique Pod system ensures that each customer is supported by a dedicated team of service professionals (real humans!) with intimate knowledge of custom shower design. These Pods provide focused service tailored to our customer’s unique business needs. From product questions to custom requests and resolving issues quickly, HMI teams take pride in our lasting partnerships, delivering an experience that sets us apart.</a:t>
            </a:r>
          </a:p>
        </p:txBody>
      </p:sp>
      <p:sp>
        <p:nvSpPr>
          <p:cNvPr id="5" name="Rectangle 4">
            <a:extLst>
              <a:ext uri="{FF2B5EF4-FFF2-40B4-BE49-F238E27FC236}">
                <a16:creationId xmlns:a16="http://schemas.microsoft.com/office/drawing/2014/main" id="{23EEA161-E92A-9641-AF25-64638D2E3783}"/>
              </a:ext>
            </a:extLst>
          </p:cNvPr>
          <p:cNvSpPr/>
          <p:nvPr/>
        </p:nvSpPr>
        <p:spPr>
          <a:xfrm>
            <a:off x="0" y="1413164"/>
            <a:ext cx="3574473" cy="4750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B4160B6A-B81A-2F43-B2A5-C9DF1CD79B2D}"/>
              </a:ext>
            </a:extLst>
          </p:cNvPr>
          <p:cNvSpPr txBox="1"/>
          <p:nvPr/>
        </p:nvSpPr>
        <p:spPr>
          <a:xfrm>
            <a:off x="166254" y="1429532"/>
            <a:ext cx="2101933" cy="430887"/>
          </a:xfrm>
          <a:prstGeom prst="rect">
            <a:avLst/>
          </a:prstGeom>
          <a:noFill/>
        </p:spPr>
        <p:txBody>
          <a:bodyPr wrap="square" rtlCol="0">
            <a:spAutoFit/>
          </a:bodyPr>
          <a:lstStyle/>
          <a:p>
            <a:r>
              <a:rPr lang="en-US" sz="2200" dirty="0">
                <a:latin typeface="Playfair Display" pitchFamily="2" charset="77"/>
              </a:rPr>
              <a:t>Service</a:t>
            </a:r>
          </a:p>
        </p:txBody>
      </p:sp>
      <p:sp>
        <p:nvSpPr>
          <p:cNvPr id="7" name="Rectangle 6">
            <a:extLst>
              <a:ext uri="{FF2B5EF4-FFF2-40B4-BE49-F238E27FC236}">
                <a16:creationId xmlns:a16="http://schemas.microsoft.com/office/drawing/2014/main" id="{AC69B7C5-3C6E-4A4A-81D3-5F1A634F0E6D}"/>
              </a:ext>
            </a:extLst>
          </p:cNvPr>
          <p:cNvSpPr/>
          <p:nvPr/>
        </p:nvSpPr>
        <p:spPr>
          <a:xfrm>
            <a:off x="0" y="4106884"/>
            <a:ext cx="3574473" cy="4750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3F804744-4E4B-AF4C-B593-E863040FAE0B}"/>
              </a:ext>
            </a:extLst>
          </p:cNvPr>
          <p:cNvSpPr txBox="1"/>
          <p:nvPr/>
        </p:nvSpPr>
        <p:spPr>
          <a:xfrm>
            <a:off x="166254" y="4123252"/>
            <a:ext cx="2101933" cy="430887"/>
          </a:xfrm>
          <a:prstGeom prst="rect">
            <a:avLst/>
          </a:prstGeom>
          <a:noFill/>
        </p:spPr>
        <p:txBody>
          <a:bodyPr wrap="square" rtlCol="0">
            <a:spAutoFit/>
          </a:bodyPr>
          <a:lstStyle/>
          <a:p>
            <a:r>
              <a:rPr lang="en-US" sz="2200" dirty="0">
                <a:latin typeface="Playfair Display" pitchFamily="2" charset="77"/>
              </a:rPr>
              <a:t>Product</a:t>
            </a:r>
          </a:p>
        </p:txBody>
      </p:sp>
      <p:sp>
        <p:nvSpPr>
          <p:cNvPr id="9" name="TextBox 8">
            <a:extLst>
              <a:ext uri="{FF2B5EF4-FFF2-40B4-BE49-F238E27FC236}">
                <a16:creationId xmlns:a16="http://schemas.microsoft.com/office/drawing/2014/main" id="{36960467-D70A-F745-8D0E-79A86EEDA81F}"/>
              </a:ext>
            </a:extLst>
          </p:cNvPr>
          <p:cNvSpPr txBox="1"/>
          <p:nvPr/>
        </p:nvSpPr>
        <p:spPr>
          <a:xfrm>
            <a:off x="166254" y="4832884"/>
            <a:ext cx="4667003" cy="1615827"/>
          </a:xfrm>
          <a:prstGeom prst="rect">
            <a:avLst/>
          </a:prstGeom>
          <a:noFill/>
        </p:spPr>
        <p:txBody>
          <a:bodyPr wrap="square" rtlCol="0">
            <a:spAutoFit/>
          </a:bodyPr>
          <a:lstStyle/>
          <a:p>
            <a:r>
              <a:rPr lang="en-US" sz="1100" dirty="0">
                <a:latin typeface="Open Sans Light" panose="020B0306030504020204" pitchFamily="34" charset="0"/>
                <a:ea typeface="Open Sans Light" panose="020B0306030504020204" pitchFamily="34" charset="0"/>
                <a:cs typeface="Open Sans Light" panose="020B0306030504020204" pitchFamily="34" charset="0"/>
              </a:rPr>
              <a:t>We are proud to craft the finest glass shower doors &amp; shower hardware in the industry. By combining top-tier heavy glass fabrication with unmatched design flexibility, our products elevate the aesthetic of America’s modern bathroom and meet the practical demands of daily use. From frameless and semi-frameless options to a full range of innovative styles, we provide customers with beautiful, functional solutions. Our hardware is engineered to last—tested for over 50,000 cycles - performing twice as long as most competitive products. HMI glass + hardware = reliability our customers can count on.</a:t>
            </a:r>
          </a:p>
        </p:txBody>
      </p:sp>
      <p:sp>
        <p:nvSpPr>
          <p:cNvPr id="10" name="TextBox 9">
            <a:extLst>
              <a:ext uri="{FF2B5EF4-FFF2-40B4-BE49-F238E27FC236}">
                <a16:creationId xmlns:a16="http://schemas.microsoft.com/office/drawing/2014/main" id="{E5F05422-468E-E947-8582-A36DD33F3503}"/>
              </a:ext>
            </a:extLst>
          </p:cNvPr>
          <p:cNvSpPr txBox="1"/>
          <p:nvPr/>
        </p:nvSpPr>
        <p:spPr>
          <a:xfrm>
            <a:off x="5757553" y="2072405"/>
            <a:ext cx="4692733" cy="1277273"/>
          </a:xfrm>
          <a:prstGeom prst="rect">
            <a:avLst/>
          </a:prstGeom>
          <a:noFill/>
        </p:spPr>
        <p:txBody>
          <a:bodyPr wrap="square" rtlCol="0">
            <a:spAutoFit/>
          </a:bodyPr>
          <a:lstStyle/>
          <a:p>
            <a:r>
              <a:rPr lang="en-US" sz="1100" dirty="0">
                <a:latin typeface="Open Sans Light" panose="020B0306030504020204" pitchFamily="34" charset="0"/>
                <a:ea typeface="Open Sans Light" panose="020B0306030504020204" pitchFamily="34" charset="0"/>
                <a:cs typeface="Open Sans Light" panose="020B0306030504020204" pitchFamily="34" charset="0"/>
              </a:rPr>
              <a:t>Quality is the foundation of everything we do at HMI Glass. With three specialized manufacturing facilities, we maintain tight control over every step of the production process. Each order—especially custom ones—is executed with precision and care. Our commitment to quality is backed by a lifetime warranty, a promise we’ve upheld for more than thirty years. This isn’t a marketing trend; it’s a core principle that reflects our dedication to excellence and long-term customer trust.</a:t>
            </a:r>
          </a:p>
        </p:txBody>
      </p:sp>
      <p:sp>
        <p:nvSpPr>
          <p:cNvPr id="11" name="Rectangle 10">
            <a:extLst>
              <a:ext uri="{FF2B5EF4-FFF2-40B4-BE49-F238E27FC236}">
                <a16:creationId xmlns:a16="http://schemas.microsoft.com/office/drawing/2014/main" id="{6BD23678-2F2D-824A-A2A6-E358A88BEB65}"/>
              </a:ext>
            </a:extLst>
          </p:cNvPr>
          <p:cNvSpPr/>
          <p:nvPr/>
        </p:nvSpPr>
        <p:spPr>
          <a:xfrm>
            <a:off x="5591299" y="1429532"/>
            <a:ext cx="3574473" cy="4750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FD2398F0-B0EB-6B44-8364-94B47B040D48}"/>
              </a:ext>
            </a:extLst>
          </p:cNvPr>
          <p:cNvSpPr txBox="1"/>
          <p:nvPr/>
        </p:nvSpPr>
        <p:spPr>
          <a:xfrm>
            <a:off x="5757553" y="1445900"/>
            <a:ext cx="2101933" cy="430887"/>
          </a:xfrm>
          <a:prstGeom prst="rect">
            <a:avLst/>
          </a:prstGeom>
          <a:noFill/>
        </p:spPr>
        <p:txBody>
          <a:bodyPr wrap="square" rtlCol="0">
            <a:spAutoFit/>
          </a:bodyPr>
          <a:lstStyle/>
          <a:p>
            <a:r>
              <a:rPr lang="en-US" sz="2200" dirty="0">
                <a:latin typeface="Playfair Display" pitchFamily="2" charset="77"/>
              </a:rPr>
              <a:t>Quality</a:t>
            </a:r>
          </a:p>
        </p:txBody>
      </p:sp>
      <p:sp>
        <p:nvSpPr>
          <p:cNvPr id="13" name="TextBox 12">
            <a:extLst>
              <a:ext uri="{FF2B5EF4-FFF2-40B4-BE49-F238E27FC236}">
                <a16:creationId xmlns:a16="http://schemas.microsoft.com/office/drawing/2014/main" id="{42F9181B-1BA0-104D-A98D-9CA0D8802C70}"/>
              </a:ext>
            </a:extLst>
          </p:cNvPr>
          <p:cNvSpPr txBox="1"/>
          <p:nvPr/>
        </p:nvSpPr>
        <p:spPr>
          <a:xfrm>
            <a:off x="5757553" y="4733389"/>
            <a:ext cx="4692733" cy="1446550"/>
          </a:xfrm>
          <a:prstGeom prst="rect">
            <a:avLst/>
          </a:prstGeom>
          <a:noFill/>
        </p:spPr>
        <p:txBody>
          <a:bodyPr wrap="square" rtlCol="0">
            <a:spAutoFit/>
          </a:bodyPr>
          <a:lstStyle/>
          <a:p>
            <a:r>
              <a:rPr lang="en-US" sz="1100" dirty="0">
                <a:latin typeface="Open Sans Light" panose="020B0306030504020204" pitchFamily="34" charset="0"/>
                <a:ea typeface="Open Sans Light" panose="020B0306030504020204" pitchFamily="34" charset="0"/>
                <a:cs typeface="Open Sans Light" panose="020B0306030504020204" pitchFamily="34" charset="0"/>
              </a:rPr>
              <a:t>Timely delivery is a critical part of our partnership value, and we’re continually improving to meet and exceed customer expectations. Our logistics operations are expanding with additional routes and upgraded internal systems, helping us get custom orders where they need to be, exactly when they’re needed. We understand how crucial accurate and on-time delivery is to our customers’ bottom line. Working tirelessly to ensure we’re not just meeting deadlines, HMI knows that we are delivering peace of mind.</a:t>
            </a:r>
          </a:p>
        </p:txBody>
      </p:sp>
      <p:sp>
        <p:nvSpPr>
          <p:cNvPr id="14" name="Rectangle 13">
            <a:extLst>
              <a:ext uri="{FF2B5EF4-FFF2-40B4-BE49-F238E27FC236}">
                <a16:creationId xmlns:a16="http://schemas.microsoft.com/office/drawing/2014/main" id="{9D8EBF23-3EFF-8746-B044-5002156F03DB}"/>
              </a:ext>
            </a:extLst>
          </p:cNvPr>
          <p:cNvSpPr/>
          <p:nvPr/>
        </p:nvSpPr>
        <p:spPr>
          <a:xfrm>
            <a:off x="5591299" y="4090516"/>
            <a:ext cx="3574473" cy="4750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E61C339D-CE4F-BC49-B759-421D4C35028C}"/>
              </a:ext>
            </a:extLst>
          </p:cNvPr>
          <p:cNvSpPr txBox="1"/>
          <p:nvPr/>
        </p:nvSpPr>
        <p:spPr>
          <a:xfrm>
            <a:off x="5757553" y="4106884"/>
            <a:ext cx="2101933" cy="430887"/>
          </a:xfrm>
          <a:prstGeom prst="rect">
            <a:avLst/>
          </a:prstGeom>
          <a:noFill/>
        </p:spPr>
        <p:txBody>
          <a:bodyPr wrap="square" rtlCol="0">
            <a:spAutoFit/>
          </a:bodyPr>
          <a:lstStyle/>
          <a:p>
            <a:r>
              <a:rPr lang="en-US" sz="2200" dirty="0">
                <a:latin typeface="Playfair Display" pitchFamily="2" charset="77"/>
              </a:rPr>
              <a:t>Delivery</a:t>
            </a:r>
          </a:p>
        </p:txBody>
      </p:sp>
    </p:spTree>
    <p:extLst>
      <p:ext uri="{BB962C8B-B14F-4D97-AF65-F5344CB8AC3E}">
        <p14:creationId xmlns:p14="http://schemas.microsoft.com/office/powerpoint/2010/main" val="14036688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9A02F20-B2A2-2048-9B8A-5BA01B2C5CC9}"/>
              </a:ext>
            </a:extLst>
          </p:cNvPr>
          <p:cNvSpPr/>
          <p:nvPr/>
        </p:nvSpPr>
        <p:spPr>
          <a:xfrm>
            <a:off x="0" y="-11879"/>
            <a:ext cx="12192000" cy="831273"/>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F6741022-F999-7F42-9D57-77AD791F6447}"/>
              </a:ext>
            </a:extLst>
          </p:cNvPr>
          <p:cNvSpPr txBox="1"/>
          <p:nvPr/>
        </p:nvSpPr>
        <p:spPr>
          <a:xfrm>
            <a:off x="166254" y="123247"/>
            <a:ext cx="3847606" cy="584775"/>
          </a:xfrm>
          <a:prstGeom prst="rect">
            <a:avLst/>
          </a:prstGeom>
          <a:noFill/>
        </p:spPr>
        <p:txBody>
          <a:bodyPr wrap="square" rtlCol="0">
            <a:spAutoFit/>
          </a:bodyPr>
          <a:lstStyle/>
          <a:p>
            <a:r>
              <a:rPr lang="en-US" sz="3200" dirty="0">
                <a:solidFill>
                  <a:schemeClr val="bg1"/>
                </a:solidFill>
                <a:latin typeface="Playfair Display" pitchFamily="2" charset="77"/>
              </a:rPr>
              <a:t>Ways to Order</a:t>
            </a:r>
          </a:p>
        </p:txBody>
      </p:sp>
      <p:sp>
        <p:nvSpPr>
          <p:cNvPr id="4" name="TextBox 3">
            <a:extLst>
              <a:ext uri="{FF2B5EF4-FFF2-40B4-BE49-F238E27FC236}">
                <a16:creationId xmlns:a16="http://schemas.microsoft.com/office/drawing/2014/main" id="{FB00D7D7-3E2E-7E4C-BCF4-981101AC12E6}"/>
              </a:ext>
            </a:extLst>
          </p:cNvPr>
          <p:cNvSpPr txBox="1"/>
          <p:nvPr/>
        </p:nvSpPr>
        <p:spPr>
          <a:xfrm>
            <a:off x="166254" y="1153512"/>
            <a:ext cx="5937663" cy="4339650"/>
          </a:xfrm>
          <a:prstGeom prst="rect">
            <a:avLst/>
          </a:prstGeom>
          <a:noFill/>
        </p:spPr>
        <p:txBody>
          <a:bodyPr wrap="square" rtlCol="0">
            <a:spAutoFit/>
          </a:bodyPr>
          <a:lstStyle/>
          <a:p>
            <a:r>
              <a:rPr lang="en-US" sz="1300" dirty="0">
                <a:latin typeface="Playfair Display" pitchFamily="2" charset="77"/>
                <a:ea typeface="Open Sans Light" panose="020B0306030504020204" pitchFamily="34" charset="0"/>
                <a:cs typeface="Open Sans Light" panose="020B0306030504020204" pitchFamily="34" charset="0"/>
              </a:rPr>
              <a:t>1. Call or email our Technical Design Department. </a:t>
            </a:r>
          </a:p>
          <a:p>
            <a:r>
              <a:rPr lang="en-US" sz="1100" dirty="0">
                <a:latin typeface="Open Sans Light" panose="020B0306030504020204" pitchFamily="34" charset="0"/>
                <a:ea typeface="Open Sans Light" panose="020B0306030504020204" pitchFamily="34" charset="0"/>
                <a:cs typeface="Open Sans Light" panose="020B0306030504020204" pitchFamily="34" charset="0"/>
              </a:rPr>
              <a:t>        </a:t>
            </a:r>
          </a:p>
          <a:p>
            <a:r>
              <a:rPr lang="en-US" sz="1100" dirty="0">
                <a:latin typeface="Open Sans Light" panose="020B0306030504020204" pitchFamily="34" charset="0"/>
                <a:ea typeface="Open Sans Light" panose="020B0306030504020204" pitchFamily="34" charset="0"/>
                <a:cs typeface="Open Sans Light" panose="020B0306030504020204" pitchFamily="34" charset="0"/>
              </a:rPr>
              <a:t>        Louisville, KY 800-826-2577 </a:t>
            </a:r>
          </a:p>
          <a:p>
            <a:r>
              <a:rPr lang="en-US" sz="1100" dirty="0">
                <a:latin typeface="Open Sans Light" panose="020B0306030504020204" pitchFamily="34" charset="0"/>
                <a:ea typeface="Open Sans Light" panose="020B0306030504020204" pitchFamily="34" charset="0"/>
                <a:cs typeface="Open Sans Light" panose="020B0306030504020204" pitchFamily="34" charset="0"/>
              </a:rPr>
              <a:t>                  502-969-4059 (main) </a:t>
            </a:r>
          </a:p>
          <a:p>
            <a:r>
              <a:rPr lang="en-US" sz="1100" dirty="0">
                <a:latin typeface="Open Sans Light" panose="020B0306030504020204" pitchFamily="34" charset="0"/>
                <a:ea typeface="Open Sans Light" panose="020B0306030504020204" pitchFamily="34" charset="0"/>
                <a:cs typeface="Open Sans Light" panose="020B0306030504020204" pitchFamily="34" charset="0"/>
              </a:rPr>
              <a:t>                  </a:t>
            </a:r>
            <a:r>
              <a:rPr lang="en-US" sz="1100" dirty="0" err="1">
                <a:latin typeface="Open Sans Light" panose="020B0306030504020204" pitchFamily="34" charset="0"/>
                <a:ea typeface="Open Sans Light" panose="020B0306030504020204" pitchFamily="34" charset="0"/>
                <a:cs typeface="Open Sans Light" panose="020B0306030504020204" pitchFamily="34" charset="0"/>
              </a:rPr>
              <a:t>louisvillesalees@hmiglass.com</a:t>
            </a:r>
            <a:r>
              <a:rPr lang="en-US" sz="1100" dirty="0">
                <a:latin typeface="Open Sans Light" panose="020B0306030504020204" pitchFamily="34" charset="0"/>
                <a:ea typeface="Open Sans Light" panose="020B0306030504020204" pitchFamily="34" charset="0"/>
                <a:cs typeface="Open Sans Light" panose="020B0306030504020204" pitchFamily="34" charset="0"/>
              </a:rPr>
              <a:t> </a:t>
            </a:r>
          </a:p>
          <a:p>
            <a:endParaRPr lang="en-US" sz="1100" dirty="0">
              <a:latin typeface="Open Sans Light" panose="020B0306030504020204" pitchFamily="34" charset="0"/>
              <a:ea typeface="Open Sans Light" panose="020B0306030504020204" pitchFamily="34" charset="0"/>
              <a:cs typeface="Open Sans Light" panose="020B0306030504020204" pitchFamily="34" charset="0"/>
            </a:endParaRPr>
          </a:p>
          <a:p>
            <a:r>
              <a:rPr lang="en-US" sz="1100" dirty="0">
                <a:latin typeface="Open Sans Light" panose="020B0306030504020204" pitchFamily="34" charset="0"/>
                <a:ea typeface="Open Sans Light" panose="020B0306030504020204" pitchFamily="34" charset="0"/>
                <a:cs typeface="Open Sans Light" panose="020B0306030504020204" pitchFamily="34" charset="0"/>
              </a:rPr>
              <a:t>        Boston, MA 800-767-5954 </a:t>
            </a:r>
          </a:p>
          <a:p>
            <a:r>
              <a:rPr lang="en-US" sz="1100" dirty="0">
                <a:latin typeface="Open Sans Light" panose="020B0306030504020204" pitchFamily="34" charset="0"/>
                <a:ea typeface="Open Sans Light" panose="020B0306030504020204" pitchFamily="34" charset="0"/>
                <a:cs typeface="Open Sans Light" panose="020B0306030504020204" pitchFamily="34" charset="0"/>
              </a:rPr>
              <a:t>                  401-762-5953 (main) </a:t>
            </a:r>
          </a:p>
          <a:p>
            <a:r>
              <a:rPr lang="en-US" sz="1100" dirty="0">
                <a:latin typeface="Open Sans Light" panose="020B0306030504020204" pitchFamily="34" charset="0"/>
                <a:ea typeface="Open Sans Light" panose="020B0306030504020204" pitchFamily="34" charset="0"/>
                <a:cs typeface="Open Sans Light" panose="020B0306030504020204" pitchFamily="34" charset="0"/>
              </a:rPr>
              <a:t>                  </a:t>
            </a:r>
            <a:r>
              <a:rPr lang="en-US" sz="1100" dirty="0" err="1">
                <a:latin typeface="Open Sans Light" panose="020B0306030504020204" pitchFamily="34" charset="0"/>
                <a:ea typeface="Open Sans Light" panose="020B0306030504020204" pitchFamily="34" charset="0"/>
                <a:cs typeface="Open Sans Light" panose="020B0306030504020204" pitchFamily="34" charset="0"/>
              </a:rPr>
              <a:t>bostonsales#hmiglass.com</a:t>
            </a:r>
            <a:r>
              <a:rPr lang="en-US" sz="1100" dirty="0">
                <a:latin typeface="Open Sans Light" panose="020B0306030504020204" pitchFamily="34" charset="0"/>
                <a:ea typeface="Open Sans Light" panose="020B0306030504020204" pitchFamily="34" charset="0"/>
                <a:cs typeface="Open Sans Light" panose="020B0306030504020204" pitchFamily="34" charset="0"/>
              </a:rPr>
              <a:t> </a:t>
            </a:r>
          </a:p>
          <a:p>
            <a:endParaRPr lang="en-US" sz="1100" dirty="0">
              <a:latin typeface="Open Sans Light" panose="020B0306030504020204" pitchFamily="34" charset="0"/>
              <a:ea typeface="Open Sans Light" panose="020B0306030504020204" pitchFamily="34" charset="0"/>
              <a:cs typeface="Open Sans Light" panose="020B0306030504020204" pitchFamily="34" charset="0"/>
            </a:endParaRPr>
          </a:p>
          <a:p>
            <a:r>
              <a:rPr lang="en-US" sz="1100" dirty="0">
                <a:latin typeface="Open Sans Light" panose="020B0306030504020204" pitchFamily="34" charset="0"/>
                <a:ea typeface="Open Sans Light" panose="020B0306030504020204" pitchFamily="34" charset="0"/>
                <a:cs typeface="Open Sans Light" panose="020B0306030504020204" pitchFamily="34" charset="0"/>
              </a:rPr>
              <a:t>        Arlington , TX 877-746-9371 </a:t>
            </a:r>
          </a:p>
          <a:p>
            <a:r>
              <a:rPr lang="en-US" sz="1100" dirty="0">
                <a:latin typeface="Open Sans Light" panose="020B0306030504020204" pitchFamily="34" charset="0"/>
                <a:ea typeface="Open Sans Light" panose="020B0306030504020204" pitchFamily="34" charset="0"/>
                <a:cs typeface="Open Sans Light" panose="020B0306030504020204" pitchFamily="34" charset="0"/>
              </a:rPr>
              <a:t>                   817-640-7220 (main) </a:t>
            </a:r>
          </a:p>
          <a:p>
            <a:r>
              <a:rPr lang="en-US" sz="1100" dirty="0">
                <a:latin typeface="Open Sans Light" panose="020B0306030504020204" pitchFamily="34" charset="0"/>
                <a:ea typeface="Open Sans Light" panose="020B0306030504020204" pitchFamily="34" charset="0"/>
                <a:cs typeface="Open Sans Light" panose="020B0306030504020204" pitchFamily="34" charset="0"/>
              </a:rPr>
              <a:t>                   </a:t>
            </a:r>
            <a:r>
              <a:rPr lang="en-US" sz="1100" dirty="0" err="1">
                <a:latin typeface="Open Sans Light" panose="020B0306030504020204" pitchFamily="34" charset="0"/>
                <a:ea typeface="Open Sans Light" panose="020B0306030504020204" pitchFamily="34" charset="0"/>
                <a:cs typeface="Open Sans Light" panose="020B0306030504020204" pitchFamily="34" charset="0"/>
              </a:rPr>
              <a:t>texassales@hmiglass.com</a:t>
            </a:r>
            <a:r>
              <a:rPr lang="en-US" sz="1100" dirty="0">
                <a:latin typeface="Open Sans Light" panose="020B0306030504020204" pitchFamily="34" charset="0"/>
                <a:ea typeface="Open Sans Light" panose="020B0306030504020204" pitchFamily="34" charset="0"/>
                <a:cs typeface="Open Sans Light" panose="020B0306030504020204" pitchFamily="34" charset="0"/>
              </a:rPr>
              <a:t> </a:t>
            </a:r>
          </a:p>
          <a:p>
            <a:endParaRPr lang="en-US" sz="1100" dirty="0">
              <a:latin typeface="Open Sans Light" panose="020B0306030504020204" pitchFamily="34" charset="0"/>
              <a:ea typeface="Open Sans Light" panose="020B0306030504020204" pitchFamily="34" charset="0"/>
              <a:cs typeface="Open Sans Light" panose="020B0306030504020204" pitchFamily="34" charset="0"/>
            </a:endParaRPr>
          </a:p>
          <a:p>
            <a:r>
              <a:rPr lang="en-US" sz="1100" dirty="0">
                <a:latin typeface="Open Sans Light" panose="020B0306030504020204" pitchFamily="34" charset="0"/>
                <a:ea typeface="Open Sans Light" panose="020B0306030504020204" pitchFamily="34" charset="0"/>
                <a:cs typeface="Open Sans Light" panose="020B0306030504020204" pitchFamily="34" charset="0"/>
              </a:rPr>
              <a:t>        HMI Hospitality Division 800-826-2577 </a:t>
            </a:r>
          </a:p>
          <a:p>
            <a:r>
              <a:rPr lang="en-US" sz="1100" dirty="0">
                <a:latin typeface="Open Sans Light" panose="020B0306030504020204" pitchFamily="34" charset="0"/>
                <a:ea typeface="Open Sans Light" panose="020B0306030504020204" pitchFamily="34" charset="0"/>
                <a:cs typeface="Open Sans Light" panose="020B0306030504020204" pitchFamily="34" charset="0"/>
              </a:rPr>
              <a:t>                   502-969-4059 (main) </a:t>
            </a:r>
          </a:p>
          <a:p>
            <a:r>
              <a:rPr lang="en-US" sz="1100" dirty="0">
                <a:latin typeface="Open Sans Light" panose="020B0306030504020204" pitchFamily="34" charset="0"/>
                <a:ea typeface="Open Sans Light" panose="020B0306030504020204" pitchFamily="34" charset="0"/>
                <a:cs typeface="Open Sans Light" panose="020B0306030504020204" pitchFamily="34" charset="0"/>
              </a:rPr>
              <a:t>                   </a:t>
            </a:r>
            <a:r>
              <a:rPr lang="en-US" sz="1100" dirty="0" err="1">
                <a:latin typeface="Open Sans Light" panose="020B0306030504020204" pitchFamily="34" charset="0"/>
                <a:ea typeface="Open Sans Light" panose="020B0306030504020204" pitchFamily="34" charset="0"/>
                <a:cs typeface="Open Sans Light" panose="020B0306030504020204" pitchFamily="34" charset="0"/>
              </a:rPr>
              <a:t>hospitality@hmiglass.com</a:t>
            </a:r>
            <a:endParaRPr lang="en-US" sz="1100" dirty="0">
              <a:latin typeface="Open Sans Light" panose="020B0306030504020204" pitchFamily="34" charset="0"/>
              <a:ea typeface="Open Sans Light" panose="020B0306030504020204" pitchFamily="34" charset="0"/>
              <a:cs typeface="Open Sans Light" panose="020B0306030504020204" pitchFamily="34" charset="0"/>
            </a:endParaRPr>
          </a:p>
          <a:p>
            <a:endParaRPr lang="en-US" sz="1100" dirty="0">
              <a:latin typeface="Open Sans Light" panose="020B0306030504020204" pitchFamily="34" charset="0"/>
              <a:ea typeface="Open Sans Light" panose="020B0306030504020204" pitchFamily="34" charset="0"/>
              <a:cs typeface="Open Sans Light" panose="020B0306030504020204" pitchFamily="34" charset="0"/>
            </a:endParaRPr>
          </a:p>
          <a:p>
            <a:endParaRPr lang="en-US" sz="1300" dirty="0">
              <a:latin typeface="Playfair Display" pitchFamily="2" charset="77"/>
              <a:ea typeface="Open Sans Light" panose="020B0306030504020204" pitchFamily="34" charset="0"/>
              <a:cs typeface="Open Sans Light" panose="020B0306030504020204" pitchFamily="34" charset="0"/>
            </a:endParaRPr>
          </a:p>
          <a:p>
            <a:r>
              <a:rPr lang="en-US" sz="1300" dirty="0">
                <a:latin typeface="Playfair Display" pitchFamily="2" charset="77"/>
                <a:ea typeface="Open Sans Light" panose="020B0306030504020204" pitchFamily="34" charset="0"/>
                <a:cs typeface="Open Sans Light" panose="020B0306030504020204" pitchFamily="34" charset="0"/>
              </a:rPr>
              <a:t>2. Reach out to your dedicated HMI Territory Manager </a:t>
            </a:r>
          </a:p>
          <a:p>
            <a:endParaRPr lang="en-US" sz="1300" dirty="0">
              <a:latin typeface="Playfair Display" pitchFamily="2" charset="77"/>
              <a:ea typeface="Open Sans Light" panose="020B0306030504020204" pitchFamily="34" charset="0"/>
              <a:cs typeface="Open Sans Light" panose="020B0306030504020204" pitchFamily="34" charset="0"/>
            </a:endParaRPr>
          </a:p>
          <a:p>
            <a:endParaRPr lang="en-US" sz="1300" dirty="0">
              <a:latin typeface="Playfair Display" pitchFamily="2" charset="77"/>
              <a:ea typeface="Open Sans Light" panose="020B0306030504020204" pitchFamily="34" charset="0"/>
              <a:cs typeface="Open Sans Light" panose="020B0306030504020204" pitchFamily="34" charset="0"/>
            </a:endParaRPr>
          </a:p>
          <a:p>
            <a:r>
              <a:rPr lang="en-US" sz="1300" dirty="0">
                <a:latin typeface="Playfair Display" pitchFamily="2" charset="77"/>
                <a:ea typeface="Open Sans Light" panose="020B0306030504020204" pitchFamily="34" charset="0"/>
                <a:cs typeface="Open Sans Light" panose="020B0306030504020204" pitchFamily="34" charset="0"/>
              </a:rPr>
              <a:t>3. Our online order entry program FLO</a:t>
            </a:r>
            <a:r>
              <a:rPr lang="en-US" sz="1100" dirty="0">
                <a:latin typeface="Open Sans Light" panose="020B0306030504020204" pitchFamily="34" charset="0"/>
                <a:ea typeface="Open Sans Light" panose="020B0306030504020204" pitchFamily="34" charset="0"/>
                <a:cs typeface="Open Sans Light" panose="020B0306030504020204" pitchFamily="34" charset="0"/>
              </a:rPr>
              <a:t> has recently launched - </a:t>
            </a:r>
          </a:p>
          <a:p>
            <a:r>
              <a:rPr lang="en-US" sz="1100" dirty="0">
                <a:latin typeface="Open Sans Light" panose="020B0306030504020204" pitchFamily="34" charset="0"/>
                <a:ea typeface="Open Sans Light" panose="020B0306030504020204" pitchFamily="34" charset="0"/>
                <a:cs typeface="Open Sans Light" panose="020B0306030504020204" pitchFamily="34" charset="0"/>
              </a:rPr>
              <a:t>     a new way to order complete shower units, hardware, installation kits and more.  </a:t>
            </a:r>
          </a:p>
        </p:txBody>
      </p:sp>
      <p:pic>
        <p:nvPicPr>
          <p:cNvPr id="6" name="Picture 5">
            <a:extLst>
              <a:ext uri="{FF2B5EF4-FFF2-40B4-BE49-F238E27FC236}">
                <a16:creationId xmlns:a16="http://schemas.microsoft.com/office/drawing/2014/main" id="{5635E3C6-3460-A54E-95FB-C6613BE7CA1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371605" y="2086180"/>
            <a:ext cx="6087320" cy="2177062"/>
          </a:xfrm>
          <a:prstGeom prst="rect">
            <a:avLst/>
          </a:prstGeom>
        </p:spPr>
      </p:pic>
    </p:spTree>
    <p:extLst>
      <p:ext uri="{BB962C8B-B14F-4D97-AF65-F5344CB8AC3E}">
        <p14:creationId xmlns:p14="http://schemas.microsoft.com/office/powerpoint/2010/main" val="40387885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4CF5788-EFC7-EE4E-A59B-457A4321A417}"/>
              </a:ext>
            </a:extLst>
          </p:cNvPr>
          <p:cNvPicPr>
            <a:picLocks noChangeAspect="1"/>
          </p:cNvPicPr>
          <p:nvPr/>
        </p:nvPicPr>
        <p:blipFill>
          <a:blip r:embed="rId2"/>
          <a:stretch>
            <a:fillRect/>
          </a:stretch>
        </p:blipFill>
        <p:spPr>
          <a:xfrm>
            <a:off x="6103917" y="2832142"/>
            <a:ext cx="2946400" cy="1562100"/>
          </a:xfrm>
          <a:prstGeom prst="rect">
            <a:avLst/>
          </a:prstGeom>
        </p:spPr>
      </p:pic>
      <p:sp>
        <p:nvSpPr>
          <p:cNvPr id="2" name="Rectangle 1">
            <a:extLst>
              <a:ext uri="{FF2B5EF4-FFF2-40B4-BE49-F238E27FC236}">
                <a16:creationId xmlns:a16="http://schemas.microsoft.com/office/drawing/2014/main" id="{134B62D9-5E65-3945-B94C-DAE3EBCE3490}"/>
              </a:ext>
            </a:extLst>
          </p:cNvPr>
          <p:cNvSpPr/>
          <p:nvPr/>
        </p:nvSpPr>
        <p:spPr>
          <a:xfrm>
            <a:off x="0" y="-11879"/>
            <a:ext cx="12192000" cy="831273"/>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52EE2E5E-0256-F64E-9158-4A3BC7849359}"/>
              </a:ext>
            </a:extLst>
          </p:cNvPr>
          <p:cNvSpPr txBox="1"/>
          <p:nvPr/>
        </p:nvSpPr>
        <p:spPr>
          <a:xfrm>
            <a:off x="166254" y="123247"/>
            <a:ext cx="3847606" cy="584775"/>
          </a:xfrm>
          <a:prstGeom prst="rect">
            <a:avLst/>
          </a:prstGeom>
          <a:noFill/>
        </p:spPr>
        <p:txBody>
          <a:bodyPr wrap="square" rtlCol="0">
            <a:spAutoFit/>
          </a:bodyPr>
          <a:lstStyle/>
          <a:p>
            <a:r>
              <a:rPr lang="en-US" sz="3200" dirty="0">
                <a:solidFill>
                  <a:schemeClr val="bg1"/>
                </a:solidFill>
                <a:latin typeface="Playfair Display" pitchFamily="2" charset="77"/>
              </a:rPr>
              <a:t>Tools to Sell</a:t>
            </a:r>
          </a:p>
        </p:txBody>
      </p:sp>
      <p:sp>
        <p:nvSpPr>
          <p:cNvPr id="4" name="TextBox 3">
            <a:extLst>
              <a:ext uri="{FF2B5EF4-FFF2-40B4-BE49-F238E27FC236}">
                <a16:creationId xmlns:a16="http://schemas.microsoft.com/office/drawing/2014/main" id="{7B53CA16-CD13-0848-AF1D-EAECBCCA045B}"/>
              </a:ext>
            </a:extLst>
          </p:cNvPr>
          <p:cNvSpPr txBox="1"/>
          <p:nvPr/>
        </p:nvSpPr>
        <p:spPr>
          <a:xfrm>
            <a:off x="166254" y="1153512"/>
            <a:ext cx="5937663" cy="3831818"/>
          </a:xfrm>
          <a:prstGeom prst="rect">
            <a:avLst/>
          </a:prstGeom>
          <a:noFill/>
        </p:spPr>
        <p:txBody>
          <a:bodyPr wrap="square" rtlCol="0">
            <a:spAutoFit/>
          </a:bodyPr>
          <a:lstStyle/>
          <a:p>
            <a:r>
              <a:rPr lang="en-US" sz="1400" dirty="0">
                <a:latin typeface="Playfair Display" pitchFamily="2" charset="77"/>
              </a:rPr>
              <a:t>Take advantage of our </a:t>
            </a:r>
            <a:r>
              <a:rPr lang="en-US" sz="1400" i="1" dirty="0">
                <a:latin typeface="Playfair Display" pitchFamily="2" charset="77"/>
              </a:rPr>
              <a:t>Exclusive Partner </a:t>
            </a:r>
            <a:r>
              <a:rPr lang="en-US" sz="1400" dirty="0">
                <a:latin typeface="Playfair Display" pitchFamily="2" charset="77"/>
              </a:rPr>
              <a:t>content.</a:t>
            </a:r>
          </a:p>
          <a:p>
            <a:r>
              <a:rPr lang="en-US" sz="1100" dirty="0">
                <a:latin typeface="Open Sans Light" panose="020B0306030504020204" pitchFamily="34" charset="0"/>
                <a:ea typeface="Open Sans Light" panose="020B0306030504020204" pitchFamily="34" charset="0"/>
                <a:cs typeface="Open Sans Light" panose="020B0306030504020204" pitchFamily="34" charset="0"/>
              </a:rPr>
              <a:t>Our in house marketing department serves as a value add to our exclusive partners. Look inside the HMI Dealer Portal on </a:t>
            </a:r>
            <a:r>
              <a:rPr lang="en-US" sz="1100" dirty="0" err="1">
                <a:latin typeface="Open Sans Light" panose="020B0306030504020204" pitchFamily="34" charset="0"/>
                <a:ea typeface="Open Sans Light" panose="020B0306030504020204" pitchFamily="34" charset="0"/>
                <a:cs typeface="Open Sans Light" panose="020B0306030504020204" pitchFamily="34" charset="0"/>
              </a:rPr>
              <a:t>hmiglass.com</a:t>
            </a:r>
            <a:r>
              <a:rPr lang="en-US" sz="1100" dirty="0">
                <a:latin typeface="Open Sans Light" panose="020B0306030504020204" pitchFamily="34" charset="0"/>
                <a:ea typeface="Open Sans Light" panose="020B0306030504020204" pitchFamily="34" charset="0"/>
                <a:cs typeface="Open Sans Light" panose="020B0306030504020204" pitchFamily="34" charset="0"/>
              </a:rPr>
              <a:t>/</a:t>
            </a:r>
            <a:r>
              <a:rPr lang="en-US" sz="1100" dirty="0" err="1">
                <a:latin typeface="Open Sans Light" panose="020B0306030504020204" pitchFamily="34" charset="0"/>
                <a:ea typeface="Open Sans Light" panose="020B0306030504020204" pitchFamily="34" charset="0"/>
                <a:cs typeface="Open Sans Light" panose="020B0306030504020204" pitchFamily="34" charset="0"/>
              </a:rPr>
              <a:t>dealerportal</a:t>
            </a:r>
            <a:r>
              <a:rPr lang="en-US" sz="1100" dirty="0">
                <a:latin typeface="Open Sans Light" panose="020B0306030504020204" pitchFamily="34" charset="0"/>
                <a:ea typeface="Open Sans Light" panose="020B0306030504020204" pitchFamily="34" charset="0"/>
                <a:cs typeface="Open Sans Light" panose="020B0306030504020204" pitchFamily="34" charset="0"/>
              </a:rPr>
              <a:t> for tools designed specifically to drive sales, close quotes in the field and elevate our customers own brands. </a:t>
            </a:r>
          </a:p>
          <a:p>
            <a:endParaRPr lang="en-US" sz="1400" dirty="0">
              <a:latin typeface="Playfair Display" pitchFamily="2" charset="77"/>
            </a:endParaRPr>
          </a:p>
          <a:p>
            <a:r>
              <a:rPr lang="en-US" sz="1400" dirty="0">
                <a:latin typeface="Playfair Display" pitchFamily="2" charset="77"/>
              </a:rPr>
              <a:t>Supportive tools to help you sell:</a:t>
            </a:r>
          </a:p>
          <a:p>
            <a:endParaRPr lang="en-US" sz="1400" dirty="0">
              <a:latin typeface="Playfair Display" pitchFamily="2" charset="77"/>
            </a:endParaRPr>
          </a:p>
          <a:p>
            <a:r>
              <a:rPr lang="en-US" sz="1400" dirty="0">
                <a:latin typeface="Playfair Display" pitchFamily="2" charset="77"/>
              </a:rPr>
              <a:t>HMI Shower Product Guide</a:t>
            </a:r>
          </a:p>
          <a:p>
            <a:endParaRPr lang="en-US" sz="1400" dirty="0">
              <a:latin typeface="Playfair Display" pitchFamily="2" charset="77"/>
            </a:endParaRPr>
          </a:p>
          <a:p>
            <a:r>
              <a:rPr lang="en-US" sz="1400" dirty="0">
                <a:latin typeface="Playfair Display" pitchFamily="2" charset="77"/>
              </a:rPr>
              <a:t>HMI Shower Visualizer</a:t>
            </a:r>
          </a:p>
          <a:p>
            <a:endParaRPr lang="en-US" sz="1400" dirty="0">
              <a:latin typeface="Playfair Display" pitchFamily="2" charset="77"/>
            </a:endParaRPr>
          </a:p>
          <a:p>
            <a:r>
              <a:rPr lang="en-US" sz="1400" dirty="0">
                <a:latin typeface="Playfair Display" pitchFamily="2" charset="77"/>
              </a:rPr>
              <a:t>HMI Hardware Book</a:t>
            </a:r>
          </a:p>
          <a:p>
            <a:endParaRPr lang="en-US" sz="1400" dirty="0">
              <a:latin typeface="Playfair Display" pitchFamily="2" charset="77"/>
            </a:endParaRPr>
          </a:p>
          <a:p>
            <a:r>
              <a:rPr lang="en-US" sz="1400" dirty="0">
                <a:latin typeface="Playfair Display" pitchFamily="2" charset="77"/>
              </a:rPr>
              <a:t>HMI Essential Tools Brochure</a:t>
            </a:r>
          </a:p>
          <a:p>
            <a:endParaRPr lang="en-US" sz="1400" dirty="0">
              <a:latin typeface="Playfair Display" pitchFamily="2" charset="77"/>
            </a:endParaRPr>
          </a:p>
          <a:p>
            <a:r>
              <a:rPr lang="en-US" sz="1400" dirty="0">
                <a:latin typeface="Playfair Display" pitchFamily="2" charset="77"/>
              </a:rPr>
              <a:t>HMI EP Marketing Brochures</a:t>
            </a:r>
          </a:p>
          <a:p>
            <a:endParaRPr lang="en-US" sz="1400" dirty="0">
              <a:latin typeface="Playfair Display" pitchFamily="2" charset="77"/>
            </a:endParaRPr>
          </a:p>
          <a:p>
            <a:r>
              <a:rPr lang="en-US" sz="1400" dirty="0">
                <a:latin typeface="Playfair Display" pitchFamily="2" charset="77"/>
              </a:rPr>
              <a:t>HMI High Resolution Photography</a:t>
            </a:r>
          </a:p>
        </p:txBody>
      </p:sp>
      <p:sp>
        <p:nvSpPr>
          <p:cNvPr id="5" name="Rectangle 4">
            <a:extLst>
              <a:ext uri="{FF2B5EF4-FFF2-40B4-BE49-F238E27FC236}">
                <a16:creationId xmlns:a16="http://schemas.microsoft.com/office/drawing/2014/main" id="{AA68582B-6893-BC4B-9C6B-07CB5E93F581}"/>
              </a:ext>
            </a:extLst>
          </p:cNvPr>
          <p:cNvSpPr/>
          <p:nvPr/>
        </p:nvSpPr>
        <p:spPr>
          <a:xfrm>
            <a:off x="0" y="5068781"/>
            <a:ext cx="5985164" cy="1284518"/>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8D7C275A-A894-1547-B6D0-CA8763610445}"/>
              </a:ext>
            </a:extLst>
          </p:cNvPr>
          <p:cNvPicPr>
            <a:picLocks noChangeAspect="1"/>
          </p:cNvPicPr>
          <p:nvPr/>
        </p:nvPicPr>
        <p:blipFill>
          <a:blip r:embed="rId3"/>
          <a:stretch>
            <a:fillRect/>
          </a:stretch>
        </p:blipFill>
        <p:spPr>
          <a:xfrm>
            <a:off x="8129649" y="1678874"/>
            <a:ext cx="3200400" cy="1600200"/>
          </a:xfrm>
          <a:prstGeom prst="rect">
            <a:avLst/>
          </a:prstGeom>
        </p:spPr>
      </p:pic>
      <p:pic>
        <p:nvPicPr>
          <p:cNvPr id="8" name="Picture 7">
            <a:extLst>
              <a:ext uri="{FF2B5EF4-FFF2-40B4-BE49-F238E27FC236}">
                <a16:creationId xmlns:a16="http://schemas.microsoft.com/office/drawing/2014/main" id="{1075095F-4A34-5044-8495-224D2E2A4DB6}"/>
              </a:ext>
            </a:extLst>
          </p:cNvPr>
          <p:cNvPicPr>
            <a:picLocks noChangeAspect="1"/>
          </p:cNvPicPr>
          <p:nvPr/>
        </p:nvPicPr>
        <p:blipFill>
          <a:blip r:embed="rId4"/>
          <a:stretch>
            <a:fillRect/>
          </a:stretch>
        </p:blipFill>
        <p:spPr>
          <a:xfrm>
            <a:off x="8237599" y="4138554"/>
            <a:ext cx="2984500" cy="1854200"/>
          </a:xfrm>
          <a:prstGeom prst="rect">
            <a:avLst/>
          </a:prstGeom>
        </p:spPr>
      </p:pic>
      <p:sp>
        <p:nvSpPr>
          <p:cNvPr id="10" name="TextBox 9">
            <a:extLst>
              <a:ext uri="{FF2B5EF4-FFF2-40B4-BE49-F238E27FC236}">
                <a16:creationId xmlns:a16="http://schemas.microsoft.com/office/drawing/2014/main" id="{1A997BE3-CAB2-014F-B4F6-DEF3A63DFB70}"/>
              </a:ext>
            </a:extLst>
          </p:cNvPr>
          <p:cNvSpPr txBox="1"/>
          <p:nvPr/>
        </p:nvSpPr>
        <p:spPr>
          <a:xfrm>
            <a:off x="2346366" y="5285840"/>
            <a:ext cx="3455719" cy="707886"/>
          </a:xfrm>
          <a:prstGeom prst="rect">
            <a:avLst/>
          </a:prstGeom>
          <a:noFill/>
        </p:spPr>
        <p:txBody>
          <a:bodyPr wrap="square" rtlCol="0">
            <a:spAutoFit/>
          </a:bodyPr>
          <a:lstStyle/>
          <a:p>
            <a:r>
              <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Today’s customer lives in a world of Pinterest...</a:t>
            </a:r>
          </a:p>
          <a:p>
            <a:r>
              <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lifestyle photos of products that inspire their own</a:t>
            </a:r>
          </a:p>
          <a:p>
            <a:r>
              <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spaces. The HMI brand was built to speak to those consumers.</a:t>
            </a:r>
          </a:p>
        </p:txBody>
      </p:sp>
      <p:sp>
        <p:nvSpPr>
          <p:cNvPr id="11" name="TextBox 10">
            <a:extLst>
              <a:ext uri="{FF2B5EF4-FFF2-40B4-BE49-F238E27FC236}">
                <a16:creationId xmlns:a16="http://schemas.microsoft.com/office/drawing/2014/main" id="{06374943-BEBC-0145-B96D-C9148C858F92}"/>
              </a:ext>
            </a:extLst>
          </p:cNvPr>
          <p:cNvSpPr txBox="1"/>
          <p:nvPr/>
        </p:nvSpPr>
        <p:spPr>
          <a:xfrm>
            <a:off x="2055420" y="5098246"/>
            <a:ext cx="605641" cy="830997"/>
          </a:xfrm>
          <a:prstGeom prst="rect">
            <a:avLst/>
          </a:prstGeom>
          <a:noFill/>
        </p:spPr>
        <p:txBody>
          <a:bodyPr wrap="square" rtlCol="0">
            <a:spAutoFit/>
          </a:bodyPr>
          <a:lstStyle/>
          <a:p>
            <a:r>
              <a:rPr lang="en-US" sz="4800" dirty="0">
                <a:solidFill>
                  <a:schemeClr val="accent1">
                    <a:lumMod val="40000"/>
                    <a:lumOff val="60000"/>
                  </a:schemeClr>
                </a:solidFill>
                <a:latin typeface="Playfair Display" pitchFamily="2" charset="77"/>
              </a:rPr>
              <a:t>“</a:t>
            </a:r>
          </a:p>
        </p:txBody>
      </p:sp>
      <p:sp>
        <p:nvSpPr>
          <p:cNvPr id="12" name="TextBox 11">
            <a:extLst>
              <a:ext uri="{FF2B5EF4-FFF2-40B4-BE49-F238E27FC236}">
                <a16:creationId xmlns:a16="http://schemas.microsoft.com/office/drawing/2014/main" id="{36003D78-444B-514A-9584-C05369C8362D}"/>
              </a:ext>
            </a:extLst>
          </p:cNvPr>
          <p:cNvSpPr txBox="1"/>
          <p:nvPr/>
        </p:nvSpPr>
        <p:spPr>
          <a:xfrm rot="10952063">
            <a:off x="2874563" y="5366803"/>
            <a:ext cx="605641" cy="830997"/>
          </a:xfrm>
          <a:prstGeom prst="rect">
            <a:avLst/>
          </a:prstGeom>
          <a:noFill/>
        </p:spPr>
        <p:txBody>
          <a:bodyPr wrap="square" rtlCol="0">
            <a:spAutoFit/>
          </a:bodyPr>
          <a:lstStyle/>
          <a:p>
            <a:r>
              <a:rPr lang="en-US" sz="4800" dirty="0">
                <a:solidFill>
                  <a:schemeClr val="accent1">
                    <a:lumMod val="40000"/>
                    <a:lumOff val="60000"/>
                  </a:schemeClr>
                </a:solidFill>
                <a:latin typeface="Playfair Display" pitchFamily="2" charset="77"/>
              </a:rPr>
              <a:t>“</a:t>
            </a:r>
          </a:p>
        </p:txBody>
      </p:sp>
      <p:sp>
        <p:nvSpPr>
          <p:cNvPr id="13" name="TextBox 12">
            <a:extLst>
              <a:ext uri="{FF2B5EF4-FFF2-40B4-BE49-F238E27FC236}">
                <a16:creationId xmlns:a16="http://schemas.microsoft.com/office/drawing/2014/main" id="{AAAE2483-D6EC-4742-88DD-89696BFD410B}"/>
              </a:ext>
            </a:extLst>
          </p:cNvPr>
          <p:cNvSpPr txBox="1"/>
          <p:nvPr/>
        </p:nvSpPr>
        <p:spPr>
          <a:xfrm>
            <a:off x="3693706" y="5841452"/>
            <a:ext cx="3455719" cy="369332"/>
          </a:xfrm>
          <a:prstGeom prst="rect">
            <a:avLst/>
          </a:prstGeom>
          <a:noFill/>
        </p:spPr>
        <p:txBody>
          <a:bodyPr wrap="square" rtlCol="0">
            <a:spAutoFit/>
          </a:bodyPr>
          <a:lstStyle/>
          <a:p>
            <a:r>
              <a:rPr lang="en-US" sz="9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Leigh Berberian</a:t>
            </a:r>
          </a:p>
          <a:p>
            <a:r>
              <a:rPr lang="en-US" sz="900" i="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Creative Marketing Director</a:t>
            </a:r>
          </a:p>
        </p:txBody>
      </p:sp>
    </p:spTree>
    <p:extLst>
      <p:ext uri="{BB962C8B-B14F-4D97-AF65-F5344CB8AC3E}">
        <p14:creationId xmlns:p14="http://schemas.microsoft.com/office/powerpoint/2010/main" val="36946877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4E5BF5B-01EA-634B-8219-A2CE561F299D}"/>
              </a:ext>
            </a:extLst>
          </p:cNvPr>
          <p:cNvSpPr/>
          <p:nvPr/>
        </p:nvSpPr>
        <p:spPr>
          <a:xfrm>
            <a:off x="0" y="-11879"/>
            <a:ext cx="12192000" cy="831273"/>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90DE6D4F-431E-454A-94CF-6B0D62F5CD6F}"/>
              </a:ext>
            </a:extLst>
          </p:cNvPr>
          <p:cNvSpPr txBox="1"/>
          <p:nvPr/>
        </p:nvSpPr>
        <p:spPr>
          <a:xfrm>
            <a:off x="166254" y="123247"/>
            <a:ext cx="3847606" cy="584775"/>
          </a:xfrm>
          <a:prstGeom prst="rect">
            <a:avLst/>
          </a:prstGeom>
          <a:noFill/>
        </p:spPr>
        <p:txBody>
          <a:bodyPr wrap="square" rtlCol="0">
            <a:spAutoFit/>
          </a:bodyPr>
          <a:lstStyle/>
          <a:p>
            <a:r>
              <a:rPr lang="en-US" sz="3200" dirty="0">
                <a:solidFill>
                  <a:schemeClr val="bg1"/>
                </a:solidFill>
                <a:latin typeface="Playfair Display" pitchFamily="2" charset="77"/>
              </a:rPr>
              <a:t>Brand</a:t>
            </a:r>
          </a:p>
        </p:txBody>
      </p:sp>
      <p:sp>
        <p:nvSpPr>
          <p:cNvPr id="4" name="TextBox 3">
            <a:extLst>
              <a:ext uri="{FF2B5EF4-FFF2-40B4-BE49-F238E27FC236}">
                <a16:creationId xmlns:a16="http://schemas.microsoft.com/office/drawing/2014/main" id="{FFE028FB-EAC9-CD4E-8F05-A53705A5A868}"/>
              </a:ext>
            </a:extLst>
          </p:cNvPr>
          <p:cNvSpPr txBox="1"/>
          <p:nvPr/>
        </p:nvSpPr>
        <p:spPr>
          <a:xfrm>
            <a:off x="166255" y="1153512"/>
            <a:ext cx="11020302" cy="1046440"/>
          </a:xfrm>
          <a:prstGeom prst="rect">
            <a:avLst/>
          </a:prstGeom>
          <a:noFill/>
        </p:spPr>
        <p:txBody>
          <a:bodyPr wrap="square" rtlCol="0">
            <a:spAutoFit/>
          </a:bodyPr>
          <a:lstStyle/>
          <a:p>
            <a:r>
              <a:rPr lang="en-US" dirty="0">
                <a:latin typeface="Playfair Display" pitchFamily="2" charset="77"/>
              </a:rPr>
              <a:t>Brand Identity</a:t>
            </a:r>
          </a:p>
          <a:p>
            <a:endParaRPr lang="en-US" sz="1100" dirty="0">
              <a:latin typeface="Open Sans Light" panose="020B0306030504020204" pitchFamily="34" charset="0"/>
              <a:ea typeface="Open Sans Light" panose="020B0306030504020204" pitchFamily="34" charset="0"/>
              <a:cs typeface="Open Sans Light" panose="020B0306030504020204" pitchFamily="34" charset="0"/>
            </a:endParaRPr>
          </a:p>
          <a:p>
            <a:r>
              <a:rPr lang="en-US" sz="1100" dirty="0">
                <a:latin typeface="Open Sans Light" panose="020B0306030504020204" pitchFamily="34" charset="0"/>
                <a:ea typeface="Open Sans Light" panose="020B0306030504020204" pitchFamily="34" charset="0"/>
                <a:cs typeface="Open Sans Light" panose="020B0306030504020204" pitchFamily="34" charset="0"/>
              </a:rPr>
              <a:t>The </a:t>
            </a:r>
            <a:r>
              <a:rPr lang="en-US" sz="1100" dirty="0">
                <a:latin typeface="Playfair Display" pitchFamily="2" charset="77"/>
                <a:ea typeface="Open Sans Light" panose="020B0306030504020204" pitchFamily="34" charset="0"/>
                <a:cs typeface="Open Sans Light" panose="020B0306030504020204" pitchFamily="34" charset="0"/>
              </a:rPr>
              <a:t>HMI brand’s look, </a:t>
            </a:r>
            <a:r>
              <a:rPr lang="en-US" sz="1100" dirty="0">
                <a:latin typeface="Open Sans Light" panose="020B0306030504020204" pitchFamily="34" charset="0"/>
                <a:ea typeface="Open Sans Light" panose="020B0306030504020204" pitchFamily="34" charset="0"/>
                <a:cs typeface="Open Sans Light" panose="020B0306030504020204" pitchFamily="34" charset="0"/>
              </a:rPr>
              <a:t>feel and functionality was designed to appeal to our customer’s customer. By offering an </a:t>
            </a:r>
            <a:r>
              <a:rPr lang="en-US" sz="1100" dirty="0">
                <a:latin typeface="Playfair Display" pitchFamily="2" charset="77"/>
                <a:ea typeface="Open Sans Light" panose="020B0306030504020204" pitchFamily="34" charset="0"/>
                <a:cs typeface="Open Sans Light" panose="020B0306030504020204" pitchFamily="34" charset="0"/>
              </a:rPr>
              <a:t>upscale aesthetic </a:t>
            </a:r>
            <a:r>
              <a:rPr lang="en-US" sz="1100" dirty="0">
                <a:latin typeface="Open Sans Light" panose="020B0306030504020204" pitchFamily="34" charset="0"/>
                <a:ea typeface="Open Sans Light" panose="020B0306030504020204" pitchFamily="34" charset="0"/>
                <a:cs typeface="Open Sans Light" panose="020B0306030504020204" pitchFamily="34" charset="0"/>
              </a:rPr>
              <a:t>in our website, high resolution imagery, videos and social media we purposely target what today’s consumer seeks in a </a:t>
            </a:r>
            <a:r>
              <a:rPr lang="en-US" sz="1100" dirty="0">
                <a:latin typeface="Playfair Display" pitchFamily="2" charset="77"/>
                <a:ea typeface="Open Sans Light" panose="020B0306030504020204" pitchFamily="34" charset="0"/>
                <a:cs typeface="Open Sans Light" panose="020B0306030504020204" pitchFamily="34" charset="0"/>
              </a:rPr>
              <a:t>lifestyle brand</a:t>
            </a:r>
            <a:r>
              <a:rPr lang="en-US" sz="1100" dirty="0">
                <a:latin typeface="Open Sans Light" panose="020B0306030504020204" pitchFamily="34" charset="0"/>
                <a:ea typeface="Open Sans Light" panose="020B0306030504020204" pitchFamily="34" charset="0"/>
                <a:cs typeface="Open Sans Light" panose="020B0306030504020204" pitchFamily="34" charset="0"/>
              </a:rPr>
              <a:t>. HMI Partners often comment that they close deals often and easily when showing a homeowner or prospective client the </a:t>
            </a:r>
            <a:r>
              <a:rPr lang="en-US" sz="1100" dirty="0">
                <a:latin typeface="Playfair Display" pitchFamily="2" charset="77"/>
                <a:ea typeface="Open Sans Light" panose="020B0306030504020204" pitchFamily="34" charset="0"/>
                <a:cs typeface="Open Sans Light" panose="020B0306030504020204" pitchFamily="34" charset="0"/>
              </a:rPr>
              <a:t>tools that represent </a:t>
            </a:r>
            <a:r>
              <a:rPr lang="en-US" sz="1100" dirty="0">
                <a:latin typeface="Open Sans Light" panose="020B0306030504020204" pitchFamily="34" charset="0"/>
                <a:ea typeface="Open Sans Light" panose="020B0306030504020204" pitchFamily="34" charset="0"/>
                <a:cs typeface="Open Sans Light" panose="020B0306030504020204" pitchFamily="34" charset="0"/>
              </a:rPr>
              <a:t>the HMI brand.</a:t>
            </a:r>
          </a:p>
        </p:txBody>
      </p:sp>
      <p:pic>
        <p:nvPicPr>
          <p:cNvPr id="8" name="Picture 7">
            <a:extLst>
              <a:ext uri="{FF2B5EF4-FFF2-40B4-BE49-F238E27FC236}">
                <a16:creationId xmlns:a16="http://schemas.microsoft.com/office/drawing/2014/main" id="{E5DC16E8-4CEF-BD4E-A488-96CDDF851FF6}"/>
              </a:ext>
            </a:extLst>
          </p:cNvPr>
          <p:cNvPicPr>
            <a:picLocks noChangeAspect="1"/>
          </p:cNvPicPr>
          <p:nvPr/>
        </p:nvPicPr>
        <p:blipFill>
          <a:blip r:embed="rId2"/>
          <a:stretch>
            <a:fillRect/>
          </a:stretch>
        </p:blipFill>
        <p:spPr>
          <a:xfrm>
            <a:off x="471368" y="2642754"/>
            <a:ext cx="11438790" cy="3971802"/>
          </a:xfrm>
          <a:prstGeom prst="rect">
            <a:avLst/>
          </a:prstGeom>
        </p:spPr>
      </p:pic>
    </p:spTree>
    <p:extLst>
      <p:ext uri="{BB962C8B-B14F-4D97-AF65-F5344CB8AC3E}">
        <p14:creationId xmlns:p14="http://schemas.microsoft.com/office/powerpoint/2010/main" val="366094221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104</TotalTime>
  <Words>3214</Words>
  <Application>Microsoft Macintosh PowerPoint</Application>
  <PresentationFormat>Widescreen</PresentationFormat>
  <Paragraphs>279</Paragraphs>
  <Slides>19</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19</vt:i4>
      </vt:variant>
    </vt:vector>
  </HeadingPairs>
  <TitlesOfParts>
    <vt:vector size="28" baseType="lpstr">
      <vt:lpstr>Arial</vt:lpstr>
      <vt:lpstr>Calibri</vt:lpstr>
      <vt:lpstr>Calibri Light</vt:lpstr>
      <vt:lpstr>Open Sans</vt:lpstr>
      <vt:lpstr>Open Sans Extrabold</vt:lpstr>
      <vt:lpstr>Open Sans Light</vt:lpstr>
      <vt:lpstr>Open Sans Semibold</vt:lpstr>
      <vt:lpstr>Playfair Display</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Molly Halfacre</dc:creator>
  <cp:lastModifiedBy>Molly Halfacre</cp:lastModifiedBy>
  <cp:revision>77</cp:revision>
  <dcterms:created xsi:type="dcterms:W3CDTF">2025-08-18T10:52:30Z</dcterms:created>
  <dcterms:modified xsi:type="dcterms:W3CDTF">2025-08-18T12:44:03Z</dcterms:modified>
</cp:coreProperties>
</file>